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39"/>
  </p:notesMasterIdLst>
  <p:sldIdLst>
    <p:sldId id="256" r:id="rId5"/>
    <p:sldId id="257" r:id="rId6"/>
    <p:sldId id="331" r:id="rId7"/>
    <p:sldId id="281" r:id="rId8"/>
    <p:sldId id="305" r:id="rId9"/>
    <p:sldId id="328" r:id="rId10"/>
    <p:sldId id="333" r:id="rId11"/>
    <p:sldId id="308" r:id="rId12"/>
    <p:sldId id="309" r:id="rId13"/>
    <p:sldId id="330" r:id="rId14"/>
    <p:sldId id="332" r:id="rId15"/>
    <p:sldId id="324" r:id="rId16"/>
    <p:sldId id="325" r:id="rId17"/>
    <p:sldId id="316" r:id="rId18"/>
    <p:sldId id="317" r:id="rId19"/>
    <p:sldId id="310" r:id="rId20"/>
    <p:sldId id="311" r:id="rId21"/>
    <p:sldId id="306" r:id="rId22"/>
    <p:sldId id="307" r:id="rId23"/>
    <p:sldId id="326" r:id="rId24"/>
    <p:sldId id="327" r:id="rId25"/>
    <p:sldId id="312" r:id="rId26"/>
    <p:sldId id="313" r:id="rId27"/>
    <p:sldId id="318" r:id="rId28"/>
    <p:sldId id="319" r:id="rId29"/>
    <p:sldId id="320" r:id="rId30"/>
    <p:sldId id="321" r:id="rId31"/>
    <p:sldId id="334" r:id="rId32"/>
    <p:sldId id="322" r:id="rId33"/>
    <p:sldId id="323" r:id="rId34"/>
    <p:sldId id="315" r:id="rId35"/>
    <p:sldId id="314" r:id="rId36"/>
    <p:sldId id="335" r:id="rId37"/>
    <p:sldId id="279"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Honegger" initials="SH" lastIdx="16" clrIdx="0">
    <p:extLst>
      <p:ext uri="{19B8F6BF-5375-455C-9EA6-DF929625EA0E}">
        <p15:presenceInfo xmlns:p15="http://schemas.microsoft.com/office/powerpoint/2012/main" userId="S::stephenh@aie.edu.au::1b118b49-a315-49ab-ae75-6912d74305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9C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DB61F-DC1F-FF00-F6EF-9EE9B1A663B9}" v="6" dt="2020-11-30T00:53:19.074"/>
    <p1510:client id="{6B64B176-C03F-4E2C-BC3F-6061E6B33D81}" v="2" dt="2020-11-25T01:03:24.622"/>
  </p1510:revLst>
</p1510:revInfo>
</file>

<file path=ppt/tableStyles.xml><?xml version="1.0" encoding="utf-8"?>
<a:tblStyleLst xmlns:a="http://schemas.openxmlformats.org/drawingml/2006/main" def="{2DE40A0A-F175-4DEE-BA99-264EB937CA04}">
  <a:tblStyle styleId="{2DE40A0A-F175-4DEE-BA99-264EB937CA0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45"/>
    <p:restoredTop sz="94663"/>
  </p:normalViewPr>
  <p:slideViewPr>
    <p:cSldViewPr snapToGrid="0">
      <p:cViewPr varScale="1">
        <p:scale>
          <a:sx n="150" d="100"/>
          <a:sy n="150" d="100"/>
        </p:scale>
        <p:origin x="48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03" name="Google Shape;203;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083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609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2514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82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891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602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9759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69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7679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10" name="Google Shape;210;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4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5553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096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145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7798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6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1101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1524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1727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96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210" name="Google Shape;210;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8731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6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6857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390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070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70" name="Google Shape;370;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721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535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664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99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286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5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8c0532c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
        <p:nvSpPr>
          <p:cNvPr id="323" name="Google Shape;323;g2c8c0532c2_0_6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9053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755575" y="771550"/>
            <a:ext cx="7632848" cy="172819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48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2" name="Google Shape;12;p2"/>
          <p:cNvSpPr txBox="1">
            <a:spLocks noGrp="1"/>
          </p:cNvSpPr>
          <p:nvPr>
            <p:ph type="subTitle" idx="1"/>
          </p:nvPr>
        </p:nvSpPr>
        <p:spPr>
          <a:xfrm>
            <a:off x="755575" y="2571750"/>
            <a:ext cx="6400799" cy="131444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560"/>
              </a:spcBef>
              <a:spcAft>
                <a:spcPts val="0"/>
              </a:spcAft>
              <a:buClr>
                <a:srgbClr val="92D050"/>
              </a:buClr>
              <a:buSzPts val="2800"/>
              <a:buFont typeface="Arial"/>
              <a:buNone/>
              <a:defRPr sz="28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80"/>
              </a:spcBef>
              <a:spcAft>
                <a:spcPts val="0"/>
              </a:spcAft>
              <a:buClr>
                <a:srgbClr val="00B0F0"/>
              </a:buClr>
              <a:buSzPts val="2400"/>
              <a:buFont typeface="Arial"/>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7" name="Google Shape;77;p12"/>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1792288" y="3600450"/>
            <a:ext cx="5486399" cy="425053"/>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86" name="Google Shape;86;p14"/>
          <p:cNvSpPr>
            <a:spLocks noGrp="1"/>
          </p:cNvSpPr>
          <p:nvPr>
            <p:ph type="pic" idx="2"/>
          </p:nvPr>
        </p:nvSpPr>
        <p:spPr>
          <a:xfrm>
            <a:off x="1792288" y="459581"/>
            <a:ext cx="5486399" cy="30860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rgbClr val="92D050"/>
              </a:buClr>
              <a:buSzPts val="1400"/>
              <a:buFont typeface="Arial"/>
              <a:buNone/>
              <a:defRPr sz="3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560"/>
              </a:spcBef>
              <a:spcAft>
                <a:spcPts val="0"/>
              </a:spcAft>
              <a:buClr>
                <a:srgbClr val="00B0F0"/>
              </a:buClr>
              <a:buSzPts val="1400"/>
              <a:buFont typeface="Arial"/>
              <a:buNone/>
              <a:defRPr sz="2800" b="0" i="0" u="none" strike="noStrike" cap="none">
                <a:solidFill>
                  <a:schemeClr val="lt1"/>
                </a:solidFill>
                <a:latin typeface="Calibri"/>
                <a:ea typeface="Calibri"/>
                <a:cs typeface="Calibri"/>
                <a:sym typeface="Calibri"/>
              </a:defRPr>
            </a:lvl2pPr>
            <a:lvl3pPr marL="914400" marR="0" lvl="2" indent="0" algn="l" rtl="0">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3pPr>
            <a:lvl4pPr marL="1371600" marR="0" lvl="3"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4pPr>
            <a:lvl5pPr marL="1828800" marR="0" lvl="4" indent="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body" idx="1"/>
          </p:nvPr>
        </p:nvSpPr>
        <p:spPr>
          <a:xfrm>
            <a:off x="1792288" y="4025503"/>
            <a:ext cx="5486399" cy="60364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3" name="Google Shape;93;p15"/>
          <p:cNvSpPr txBox="1">
            <a:spLocks noGrp="1"/>
          </p:cNvSpPr>
          <p:nvPr>
            <p:ph type="body" idx="1"/>
          </p:nvPr>
        </p:nvSpPr>
        <p:spPr>
          <a:xfrm rot="5400000">
            <a:off x="2703240" y="-1248122"/>
            <a:ext cx="2739750" cy="7499176"/>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rot="5400000">
            <a:off x="6012655" y="771525"/>
            <a:ext cx="3290888" cy="20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9" name="Google Shape;99;p16"/>
          <p:cNvSpPr txBox="1">
            <a:spLocks noGrp="1"/>
          </p:cNvSpPr>
          <p:nvPr>
            <p:ph type="body" idx="1"/>
          </p:nvPr>
        </p:nvSpPr>
        <p:spPr>
          <a:xfrm rot="5400000">
            <a:off x="1821656" y="-1209674"/>
            <a:ext cx="3290888" cy="6019799"/>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8" name="Google Shape;18;p3"/>
          <p:cNvSpPr txBox="1">
            <a:spLocks noGrp="1"/>
          </p:cNvSpPr>
          <p:nvPr>
            <p:ph type="body" idx="1"/>
          </p:nvPr>
        </p:nvSpPr>
        <p:spPr>
          <a:xfrm>
            <a:off x="323528" y="1200150"/>
            <a:ext cx="8064896"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1">
  <p:cSld name="Two Content 1">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4" name="Google Shape;24;p4"/>
          <p:cNvSpPr txBox="1">
            <a:spLocks noGrp="1"/>
          </p:cNvSpPr>
          <p:nvPr>
            <p:ph type="body" idx="1"/>
          </p:nvPr>
        </p:nvSpPr>
        <p:spPr>
          <a:xfrm>
            <a:off x="323528"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6804247" y="4731989"/>
            <a:ext cx="19443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28" name="Google Shape;28;p4"/>
          <p:cNvSpPr txBox="1">
            <a:spLocks noGrp="1"/>
          </p:cNvSpPr>
          <p:nvPr>
            <p:ph type="body" idx="2"/>
          </p:nvPr>
        </p:nvSpPr>
        <p:spPr>
          <a:xfrm>
            <a:off x="4582344" y="1203598"/>
            <a:ext cx="4104600" cy="33843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4786"/>
            <a:ext cx="3008313" cy="871538"/>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B0F0"/>
              </a:buClr>
              <a:buSzPts val="1400"/>
              <a:buFont typeface="Calibri"/>
              <a:buNone/>
              <a:defRPr sz="2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8" name="Google Shape;38;p6"/>
          <p:cNvSpPr txBox="1">
            <a:spLocks noGrp="1"/>
          </p:cNvSpPr>
          <p:nvPr>
            <p:ph type="body" idx="1"/>
          </p:nvPr>
        </p:nvSpPr>
        <p:spPr>
          <a:xfrm>
            <a:off x="3575050" y="1076325"/>
            <a:ext cx="5111750" cy="3518297"/>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92D050"/>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rgbClr val="00B0F0"/>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457200" y="1076325"/>
            <a:ext cx="3008313" cy="351829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rgbClr val="92D050"/>
              </a:buClr>
              <a:buSzPts val="28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240"/>
              </a:spcBef>
              <a:spcAft>
                <a:spcPts val="0"/>
              </a:spcAft>
              <a:buClr>
                <a:srgbClr val="00B0F0"/>
              </a:buClr>
              <a:buSzPts val="2400"/>
              <a:buFont typeface="Arial"/>
              <a:buNone/>
              <a:defRPr sz="12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lt1"/>
              </a:buClr>
              <a:buSzPts val="2000"/>
              <a:buFont typeface="Arial"/>
              <a:buNone/>
              <a:defRPr sz="1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lt1"/>
              </a:buClr>
              <a:buSzPts val="1800"/>
              <a:buFont typeface="Arial"/>
              <a:buNone/>
              <a:defRPr sz="9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23528" y="205979"/>
            <a:ext cx="8363400" cy="857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45" name="Google Shape;45;p7"/>
          <p:cNvSpPr txBox="1">
            <a:spLocks noGrp="1"/>
          </p:cNvSpPr>
          <p:nvPr>
            <p:ph type="body" idx="1"/>
          </p:nvPr>
        </p:nvSpPr>
        <p:spPr>
          <a:xfrm>
            <a:off x="323528" y="1200150"/>
            <a:ext cx="8064900" cy="3394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67543" y="1608658"/>
            <a:ext cx="7772400" cy="102155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B0F0"/>
              </a:buClr>
              <a:buSzPts val="1400"/>
              <a:buFont typeface="Calibri"/>
              <a:buNone/>
              <a:defRPr sz="4000" b="1"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1" name="Google Shape;51;p8"/>
          <p:cNvSpPr txBox="1">
            <a:spLocks noGrp="1"/>
          </p:cNvSpPr>
          <p:nvPr>
            <p:ph type="body" idx="1"/>
          </p:nvPr>
        </p:nvSpPr>
        <p:spPr>
          <a:xfrm>
            <a:off x="467543" y="483518"/>
            <a:ext cx="7772400" cy="112514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92D050"/>
              </a:buClr>
              <a:buSzPts val="28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B0F0"/>
              </a:buClr>
              <a:buSzPts val="24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0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8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52" name="Google Shape;52;p8"/>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7" name="Google Shape;57;p9"/>
          <p:cNvSpPr txBox="1">
            <a:spLocks noGrp="1"/>
          </p:cNvSpPr>
          <p:nvPr>
            <p:ph type="body" idx="1"/>
          </p:nvPr>
        </p:nvSpPr>
        <p:spPr>
          <a:xfrm>
            <a:off x="323528"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6804247" y="4731989"/>
            <a:ext cx="1944216" cy="27384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61" name="Google Shape;61;p9"/>
          <p:cNvSpPr txBox="1">
            <a:spLocks noGrp="1"/>
          </p:cNvSpPr>
          <p:nvPr>
            <p:ph type="body" idx="2"/>
          </p:nvPr>
        </p:nvSpPr>
        <p:spPr>
          <a:xfrm>
            <a:off x="4582344" y="1203598"/>
            <a:ext cx="4104456" cy="3384375"/>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1187624" y="4731989"/>
            <a:ext cx="2133600" cy="2739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ftr" idx="11"/>
          </p:nvPr>
        </p:nvSpPr>
        <p:spPr>
          <a:xfrm>
            <a:off x="3854623" y="4731989"/>
            <a:ext cx="2895600" cy="273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sldNum" idx="12"/>
          </p:nvPr>
        </p:nvSpPr>
        <p:spPr>
          <a:xfrm>
            <a:off x="6553200" y="4767262"/>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1"/>
          <p:cNvSpPr txBox="1">
            <a:spLocks noGrp="1"/>
          </p:cNvSpPr>
          <p:nvPr>
            <p:ph type="body" idx="1"/>
          </p:nvPr>
        </p:nvSpPr>
        <p:spPr>
          <a:xfrm>
            <a:off x="4645026"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2"/>
          </p:nvPr>
        </p:nvSpPr>
        <p:spPr>
          <a:xfrm>
            <a:off x="4645026"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sldNum" idx="12"/>
          </p:nvPr>
        </p:nvSpPr>
        <p:spPr>
          <a:xfrm>
            <a:off x="6553200" y="4767262"/>
            <a:ext cx="2133599" cy="27384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AU"/>
              <a:t>‹#›</a:t>
            </a:fld>
            <a:endParaRPr sz="1400">
              <a:solidFill>
                <a:srgbClr val="000000"/>
              </a:solidFill>
              <a:latin typeface="Arial"/>
              <a:ea typeface="Arial"/>
              <a:cs typeface="Arial"/>
              <a:sym typeface="Arial"/>
            </a:endParaRPr>
          </a:p>
        </p:txBody>
      </p:sp>
      <p:sp>
        <p:nvSpPr>
          <p:cNvPr id="72" name="Google Shape;72;p1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3" name="Google Shape;73;p11"/>
          <p:cNvSpPr txBox="1">
            <a:spLocks noGrp="1"/>
          </p:cNvSpPr>
          <p:nvPr>
            <p:ph type="body" idx="3"/>
          </p:nvPr>
        </p:nvSpPr>
        <p:spPr>
          <a:xfrm>
            <a:off x="323528" y="1151334"/>
            <a:ext cx="4041774" cy="479821"/>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rgbClr val="92D050"/>
              </a:buClr>
              <a:buSzPts val="28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rgbClr val="00B0F0"/>
              </a:buClr>
              <a:buSzPts val="2400"/>
              <a:buFont typeface="Arial"/>
              <a:buNone/>
              <a:defRPr sz="2000" b="1"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lt1"/>
              </a:buClr>
              <a:buSzPts val="2000"/>
              <a:buFont typeface="Arial"/>
              <a:buNone/>
              <a:defRPr sz="1800" b="1"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lt1"/>
              </a:buClr>
              <a:buSzPts val="1800"/>
              <a:buFont typeface="Arial"/>
              <a:buNone/>
              <a:defRPr sz="1600" b="1"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body" idx="4"/>
          </p:nvPr>
        </p:nvSpPr>
        <p:spPr>
          <a:xfrm>
            <a:off x="323528" y="1631155"/>
            <a:ext cx="4041774" cy="2963465"/>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rgbClr val="92D050"/>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100000"/>
              </a:lnSpc>
              <a:spcBef>
                <a:spcPts val="400"/>
              </a:spcBef>
              <a:spcAft>
                <a:spcPts val="0"/>
              </a:spcAft>
              <a:buClr>
                <a:srgbClr val="00B0F0"/>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3528" y="205979"/>
            <a:ext cx="8363272" cy="85725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B0F0"/>
              </a:buClr>
              <a:buSzPts val="1400"/>
              <a:buFont typeface="Calibri"/>
              <a:buNone/>
              <a:defRPr sz="3600" b="0" i="0" u="none" strike="noStrike" cap="none">
                <a:solidFill>
                  <a:srgbClr val="00B0F0"/>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 name="Google Shape;7;p1"/>
          <p:cNvSpPr txBox="1">
            <a:spLocks noGrp="1"/>
          </p:cNvSpPr>
          <p:nvPr>
            <p:ph type="body" idx="1"/>
          </p:nvPr>
        </p:nvSpPr>
        <p:spPr>
          <a:xfrm>
            <a:off x="323528" y="1200150"/>
            <a:ext cx="8363272" cy="3394472"/>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1187624" y="4731989"/>
            <a:ext cx="2133599" cy="273843"/>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854623" y="4731989"/>
            <a:ext cx="2895600" cy="27384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5.png"/><Relationship Id="rId7"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6.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1.jp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8.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slide" Target="slide18.xml"/><Relationship Id="rId26" Type="http://schemas.openxmlformats.org/officeDocument/2006/relationships/image" Target="../media/image18.svg"/><Relationship Id="rId39" Type="http://schemas.openxmlformats.org/officeDocument/2006/relationships/slide" Target="slide2.xml"/><Relationship Id="rId21" Type="http://schemas.openxmlformats.org/officeDocument/2006/relationships/slide" Target="slide20.xml"/><Relationship Id="rId34" Type="http://schemas.openxmlformats.org/officeDocument/2006/relationships/image" Target="../media/image23.png"/><Relationship Id="rId42" Type="http://schemas.openxmlformats.org/officeDocument/2006/relationships/slide" Target="slide33.xml"/><Relationship Id="rId7"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image" Target="../media/image14.svg"/><Relationship Id="rId29" Type="http://schemas.openxmlformats.org/officeDocument/2006/relationships/image" Target="../media/image20.svg"/><Relationship Id="rId41"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8.svg"/><Relationship Id="rId24" Type="http://schemas.openxmlformats.org/officeDocument/2006/relationships/slide" Target="slide22.xml"/><Relationship Id="rId32" Type="http://schemas.openxmlformats.org/officeDocument/2006/relationships/image" Target="../media/image22.svg"/><Relationship Id="rId37" Type="http://schemas.openxmlformats.org/officeDocument/2006/relationships/image" Target="../media/image25.png"/><Relationship Id="rId40" Type="http://schemas.openxmlformats.org/officeDocument/2006/relationships/image" Target="../media/image27.png"/><Relationship Id="rId5" Type="http://schemas.openxmlformats.org/officeDocument/2006/relationships/image" Target="../media/image4.svg"/><Relationship Id="rId15" Type="http://schemas.openxmlformats.org/officeDocument/2006/relationships/slide" Target="slide16.xml"/><Relationship Id="rId23" Type="http://schemas.openxmlformats.org/officeDocument/2006/relationships/image" Target="../media/image16.svg"/><Relationship Id="rId28" Type="http://schemas.openxmlformats.org/officeDocument/2006/relationships/image" Target="../media/image19.png"/><Relationship Id="rId36" Type="http://schemas.openxmlformats.org/officeDocument/2006/relationships/slide" Target="slide31.xml"/><Relationship Id="rId10" Type="http://schemas.openxmlformats.org/officeDocument/2006/relationships/image" Target="../media/image7.png"/><Relationship Id="rId19" Type="http://schemas.openxmlformats.org/officeDocument/2006/relationships/image" Target="../media/image13.png"/><Relationship Id="rId31" Type="http://schemas.openxmlformats.org/officeDocument/2006/relationships/image" Target="../media/image21.png"/><Relationship Id="rId44"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slide" Target="slide12.xml"/><Relationship Id="rId14" Type="http://schemas.openxmlformats.org/officeDocument/2006/relationships/image" Target="../media/image10.svg"/><Relationship Id="rId22" Type="http://schemas.openxmlformats.org/officeDocument/2006/relationships/image" Target="../media/image15.png"/><Relationship Id="rId27" Type="http://schemas.openxmlformats.org/officeDocument/2006/relationships/slide" Target="slide24.xml"/><Relationship Id="rId30" Type="http://schemas.openxmlformats.org/officeDocument/2006/relationships/slide" Target="slide26.xml"/><Relationship Id="rId35" Type="http://schemas.openxmlformats.org/officeDocument/2006/relationships/image" Target="../media/image24.svg"/><Relationship Id="rId43" Type="http://schemas.openxmlformats.org/officeDocument/2006/relationships/image" Target="../media/image29.png"/><Relationship Id="rId8" Type="http://schemas.openxmlformats.org/officeDocument/2006/relationships/image" Target="../media/image6.svg"/><Relationship Id="rId3" Type="http://schemas.openxmlformats.org/officeDocument/2006/relationships/slide" Target="slide4.xml"/><Relationship Id="rId12" Type="http://schemas.openxmlformats.org/officeDocument/2006/relationships/slide" Target="slide14.xml"/><Relationship Id="rId17" Type="http://schemas.openxmlformats.org/officeDocument/2006/relationships/image" Target="../media/image12.svg"/><Relationship Id="rId25" Type="http://schemas.openxmlformats.org/officeDocument/2006/relationships/image" Target="../media/image17.png"/><Relationship Id="rId33" Type="http://schemas.openxmlformats.org/officeDocument/2006/relationships/slide" Target="slide29.xml"/><Relationship Id="rId38"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0.sv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ctrTitle"/>
          </p:nvPr>
        </p:nvSpPr>
        <p:spPr>
          <a:xfrm>
            <a:off x="755575" y="771550"/>
            <a:ext cx="7898826" cy="1800200"/>
          </a:xfrm>
          <a:prstGeom prst="rect">
            <a:avLst/>
          </a:prstGeom>
          <a:noFill/>
          <a:ln>
            <a:noFill/>
          </a:ln>
        </p:spPr>
        <p:txBody>
          <a:bodyPr spcFirstLastPara="1" wrap="square" lIns="91425" tIns="45700" rIns="91425" bIns="45700" anchor="t" anchorCtr="0">
            <a:noAutofit/>
          </a:bodyPr>
          <a:lstStyle/>
          <a:p>
            <a:r>
              <a:rPr lang="en-AU" sz="3600" b="0" i="0" u="none" strike="noStrike" cap="none" dirty="0">
                <a:solidFill>
                  <a:srgbClr val="00B0F0"/>
                </a:solidFill>
                <a:latin typeface="Roboto"/>
                <a:ea typeface="Roboto"/>
                <a:cs typeface="Roboto"/>
                <a:sym typeface="Roboto"/>
              </a:rPr>
              <a:t>Professional </a:t>
            </a:r>
            <a:r>
              <a:rPr lang="en-AU" sz="3600" dirty="0">
                <a:latin typeface="Roboto"/>
                <a:ea typeface="Roboto"/>
                <a:cs typeface="Roboto"/>
                <a:sym typeface="Roboto"/>
              </a:rPr>
              <a:t>Studies 1</a:t>
            </a:r>
            <a:endParaRPr sz="3600" dirty="0"/>
          </a:p>
        </p:txBody>
      </p:sp>
      <p:sp>
        <p:nvSpPr>
          <p:cNvPr id="206" name="Google Shape;206;p33"/>
          <p:cNvSpPr txBox="1">
            <a:spLocks noGrp="1"/>
          </p:cNvSpPr>
          <p:nvPr>
            <p:ph type="subTitle" idx="1"/>
          </p:nvPr>
        </p:nvSpPr>
        <p:spPr>
          <a:xfrm>
            <a:off x="755575" y="2571750"/>
            <a:ext cx="6400800" cy="131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2D050"/>
              </a:buClr>
              <a:buSzPts val="2800"/>
              <a:buFont typeface="Arial"/>
              <a:buNone/>
            </a:pPr>
            <a:r>
              <a:rPr lang="en-AU" dirty="0"/>
              <a:t>Steven Castano</a:t>
            </a:r>
            <a:endParaRPr dirty="0"/>
          </a:p>
        </p:txBody>
      </p:sp>
      <p:sp>
        <p:nvSpPr>
          <p:cNvPr id="207" name="Google Shape;207;p33"/>
          <p:cNvSpPr txBox="1"/>
          <p:nvPr/>
        </p:nvSpPr>
        <p:spPr>
          <a:xfrm>
            <a:off x="755575" y="4226300"/>
            <a:ext cx="3516075"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0504D"/>
              </a:buClr>
              <a:buSzPts val="1400"/>
              <a:buFont typeface="Roboto"/>
              <a:buNone/>
            </a:pPr>
            <a:r>
              <a:rPr lang="en-AU" sz="1400" b="0" i="0" u="none" strike="noStrike" cap="none">
                <a:solidFill>
                  <a:srgbClr val="C0504D"/>
                </a:solidFill>
                <a:latin typeface="Roboto"/>
                <a:ea typeface="Roboto"/>
                <a:cs typeface="Roboto"/>
                <a:sym typeface="Roboto"/>
              </a:rPr>
              <a:t>DUE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Soft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Personal</a:t>
            </a:r>
            <a:r>
              <a:rPr lang="en-AU" sz="3000">
                <a:solidFill>
                  <a:srgbClr val="8CB3E3"/>
                </a:solidFill>
                <a:latin typeface="Roboto"/>
                <a:ea typeface="Roboto"/>
                <a:cs typeface="Roboto"/>
                <a:sym typeface="Roboto"/>
              </a:rPr>
              <a:t> vs Team</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6626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Research soft skills that have a team focus and ones that have a personal focus.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In your own words make 2 lists.  </a:t>
            </a:r>
          </a:p>
          <a:p>
            <a:pPr marL="171450" indent="-171450">
              <a:spcBef>
                <a:spcPts val="0"/>
              </a:spcBef>
              <a:buSzPct val="100000"/>
            </a:pPr>
            <a:r>
              <a:rPr lang="en-US" sz="900">
                <a:solidFill>
                  <a:srgbClr val="B7B7B7"/>
                </a:solidFill>
                <a:latin typeface="Roboto"/>
                <a:ea typeface="Roboto"/>
                <a:cs typeface="Roboto"/>
                <a:sym typeface="Roboto"/>
              </a:rPr>
              <a:t>One list of soft skills that are largely personal </a:t>
            </a:r>
          </a:p>
          <a:p>
            <a:pPr marL="171450" indent="-171450">
              <a:spcBef>
                <a:spcPts val="0"/>
              </a:spcBef>
              <a:buSzPct val="100000"/>
            </a:pPr>
            <a:r>
              <a:rPr lang="en-US" sz="900">
                <a:solidFill>
                  <a:srgbClr val="B7B7B7"/>
                </a:solidFill>
                <a:latin typeface="Roboto"/>
                <a:ea typeface="Roboto"/>
                <a:cs typeface="Roboto"/>
                <a:sym typeface="Roboto"/>
              </a:rPr>
              <a:t>One list of soft skills focused around teams in a workplace context.</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2041946474"/>
              </p:ext>
            </p:extLst>
          </p:nvPr>
        </p:nvGraphicFramePr>
        <p:xfrm>
          <a:off x="454724" y="1872660"/>
          <a:ext cx="7818076" cy="2501097"/>
        </p:xfrm>
        <a:graphic>
          <a:graphicData uri="http://schemas.openxmlformats.org/drawingml/2006/table">
            <a:tbl>
              <a:tblPr>
                <a:noFill/>
                <a:tableStyleId>{2DE40A0A-F175-4DEE-BA99-264EB937CA04}</a:tableStyleId>
              </a:tblPr>
              <a:tblGrid>
                <a:gridCol w="3901276">
                  <a:extLst>
                    <a:ext uri="{9D8B030D-6E8A-4147-A177-3AD203B41FA5}">
                      <a16:colId xmlns:a16="http://schemas.microsoft.com/office/drawing/2014/main" val="20000"/>
                    </a:ext>
                  </a:extLst>
                </a:gridCol>
                <a:gridCol w="3916800">
                  <a:extLst>
                    <a:ext uri="{9D8B030D-6E8A-4147-A177-3AD203B41FA5}">
                      <a16:colId xmlns:a16="http://schemas.microsoft.com/office/drawing/2014/main" val="3527566179"/>
                    </a:ext>
                  </a:extLst>
                </a:gridCol>
              </a:tblGrid>
              <a:tr h="402540">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Soft Skills – Personal focus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Soft Skills – Team focus</a:t>
                      </a:r>
                    </a:p>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1952487">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 - work ethic</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Self confidence</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Flexibility</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Organisation</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Emotional Awareness</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Initiative</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Time Management</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Innovative</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err="1">
                          <a:solidFill>
                            <a:srgbClr val="92D050"/>
                          </a:solidFill>
                          <a:latin typeface="Roboto"/>
                          <a:ea typeface="Roboto"/>
                          <a:cs typeface="Roboto"/>
                          <a:sym typeface="Roboto"/>
                        </a:rPr>
                        <a:t>Accountabliity</a:t>
                      </a:r>
                      <a:endParaRPr lang="en-AU" sz="900" i="0" u="none" strike="noStrike" cap="none" dirty="0">
                        <a:solidFill>
                          <a:srgbClr val="92D050"/>
                        </a:solidFill>
                        <a:latin typeface="Roboto"/>
                        <a:ea typeface="Roboto"/>
                        <a:cs typeface="Roboto"/>
                        <a:sym typeface="Roboto"/>
                      </a:endParaRP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Stress management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Communication</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Positive attitude</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Leadership</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Teamwork</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Decision making</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8" name="Graphic 7" descr="Stopwatch">
            <a:extLst>
              <a:ext uri="{FF2B5EF4-FFF2-40B4-BE49-F238E27FC236}">
                <a16:creationId xmlns:a16="http://schemas.microsoft.com/office/drawing/2014/main" id="{AF6F1BC7-B9D9-4511-941F-EBF776129F4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750" y="81537"/>
            <a:ext cx="914400" cy="914400"/>
          </a:xfrm>
          <a:prstGeom prst="rect">
            <a:avLst/>
          </a:prstGeom>
        </p:spPr>
      </p:pic>
    </p:spTree>
    <p:extLst>
      <p:ext uri="{BB962C8B-B14F-4D97-AF65-F5344CB8AC3E}">
        <p14:creationId xmlns:p14="http://schemas.microsoft.com/office/powerpoint/2010/main" val="319590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Soft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Identify</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649644"/>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Take a screen shot of a 2 job adverts.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Identify and highlight some of the soft skills listed in each advert.</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3" name="Graphic 2" descr="Stopwatch">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750" y="81537"/>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CFEB1C3D-7DE7-488E-9954-0AE33FE08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graphicFrame>
        <p:nvGraphicFramePr>
          <p:cNvPr id="9" name="Google Shape;293;p44">
            <a:extLst>
              <a:ext uri="{FF2B5EF4-FFF2-40B4-BE49-F238E27FC236}">
                <a16:creationId xmlns:a16="http://schemas.microsoft.com/office/drawing/2014/main" id="{86402E3B-48D9-4662-8379-B79E4AE8C531}"/>
              </a:ext>
            </a:extLst>
          </p:cNvPr>
          <p:cNvGraphicFramePr/>
          <p:nvPr>
            <p:extLst>
              <p:ext uri="{D42A27DB-BD31-4B8C-83A1-F6EECF244321}">
                <p14:modId xmlns:p14="http://schemas.microsoft.com/office/powerpoint/2010/main" val="1002029412"/>
              </p:ext>
            </p:extLst>
          </p:nvPr>
        </p:nvGraphicFramePr>
        <p:xfrm>
          <a:off x="454725" y="1722882"/>
          <a:ext cx="7781326" cy="2318776"/>
        </p:xfrm>
        <a:graphic>
          <a:graphicData uri="http://schemas.openxmlformats.org/drawingml/2006/table">
            <a:tbl>
              <a:tblPr>
                <a:noFill/>
                <a:tableStyleId>{2DE40A0A-F175-4DEE-BA99-264EB937CA04}</a:tableStyleId>
              </a:tblPr>
              <a:tblGrid>
                <a:gridCol w="3890663">
                  <a:extLst>
                    <a:ext uri="{9D8B030D-6E8A-4147-A177-3AD203B41FA5}">
                      <a16:colId xmlns:a16="http://schemas.microsoft.com/office/drawing/2014/main" val="20000"/>
                    </a:ext>
                  </a:extLst>
                </a:gridCol>
                <a:gridCol w="3890663">
                  <a:extLst>
                    <a:ext uri="{9D8B030D-6E8A-4147-A177-3AD203B41FA5}">
                      <a16:colId xmlns:a16="http://schemas.microsoft.com/office/drawing/2014/main" val="3816637018"/>
                    </a:ext>
                  </a:extLst>
                </a:gridCol>
              </a:tblGrid>
              <a:tr h="501918">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Job advertisement #1</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Job advertisement #2</a:t>
                      </a:r>
                      <a:endParaRPr lang="en-AU" sz="1000" b="1" i="0" u="none" strike="noStrike" cap="none">
                        <a:solidFill>
                          <a:schemeClr val="bg1"/>
                        </a:solidFill>
                        <a:latin typeface="Roboto"/>
                        <a:ea typeface="Roboto"/>
                        <a:sym typeface="Arial"/>
                      </a:endParaRPr>
                    </a:p>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1770166">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 </a:t>
                      </a:r>
                      <a:r>
                        <a:rPr lang="en-AU" sz="900" i="0" u="none" strike="noStrike" cap="none" dirty="0" err="1">
                          <a:solidFill>
                            <a:srgbClr val="92D050"/>
                          </a:solidFill>
                          <a:latin typeface="Roboto"/>
                          <a:ea typeface="Roboto"/>
                          <a:cs typeface="Roboto"/>
                          <a:sym typeface="Roboto"/>
                        </a:rPr>
                        <a:t>Communicationn</a:t>
                      </a:r>
                      <a:r>
                        <a:rPr lang="en-AU" sz="900" i="0" u="none" strike="noStrike" cap="none" dirty="0">
                          <a:solidFill>
                            <a:srgbClr val="92D050"/>
                          </a:solidFill>
                          <a:latin typeface="Roboto"/>
                          <a:ea typeface="Roboto"/>
                          <a:cs typeface="Roboto"/>
                          <a:sym typeface="Roboto"/>
                        </a:rPr>
                        <a:t> skills, teamwork, motivation, responsible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 Organised, Time managing, multi task, stress management.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AB41DAA-E59C-754C-A252-4CB67E9B839D}"/>
              </a:ext>
            </a:extLst>
          </p:cNvPr>
          <p:cNvPicPr>
            <a:picLocks noChangeAspect="1"/>
          </p:cNvPicPr>
          <p:nvPr/>
        </p:nvPicPr>
        <p:blipFill>
          <a:blip r:embed="rId8"/>
          <a:stretch>
            <a:fillRect/>
          </a:stretch>
        </p:blipFill>
        <p:spPr>
          <a:xfrm>
            <a:off x="454725" y="2677886"/>
            <a:ext cx="3733554" cy="2458789"/>
          </a:xfrm>
          <a:prstGeom prst="rect">
            <a:avLst/>
          </a:prstGeom>
        </p:spPr>
      </p:pic>
      <p:pic>
        <p:nvPicPr>
          <p:cNvPr id="6" name="Picture 5">
            <a:extLst>
              <a:ext uri="{FF2B5EF4-FFF2-40B4-BE49-F238E27FC236}">
                <a16:creationId xmlns:a16="http://schemas.microsoft.com/office/drawing/2014/main" id="{AC2D0543-03CB-8D43-9795-6440AF717510}"/>
              </a:ext>
            </a:extLst>
          </p:cNvPr>
          <p:cNvPicPr>
            <a:picLocks noChangeAspect="1"/>
          </p:cNvPicPr>
          <p:nvPr/>
        </p:nvPicPr>
        <p:blipFill>
          <a:blip r:embed="rId9"/>
          <a:stretch>
            <a:fillRect/>
          </a:stretch>
        </p:blipFill>
        <p:spPr>
          <a:xfrm>
            <a:off x="4752820" y="2677886"/>
            <a:ext cx="3261627" cy="2465614"/>
          </a:xfrm>
          <a:prstGeom prst="rect">
            <a:avLst/>
          </a:prstGeom>
        </p:spPr>
      </p:pic>
    </p:spTree>
    <p:extLst>
      <p:ext uri="{BB962C8B-B14F-4D97-AF65-F5344CB8AC3E}">
        <p14:creationId xmlns:p14="http://schemas.microsoft.com/office/powerpoint/2010/main" val="325048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dirty="0">
                <a:latin typeface="Roboto"/>
                <a:ea typeface="Roboto"/>
                <a:cs typeface="Roboto"/>
                <a:sym typeface="Roboto"/>
              </a:rPr>
              <a:t>Hero </a:t>
            </a:r>
            <a:r>
              <a:rPr lang="en-AU" dirty="0" err="1">
                <a:latin typeface="Roboto"/>
                <a:ea typeface="Roboto"/>
                <a:cs typeface="Roboto"/>
                <a:sym typeface="Roboto"/>
              </a:rPr>
              <a:t>Reference|</a:t>
            </a:r>
            <a:r>
              <a:rPr lang="en-AU" sz="3000" dirty="0" err="1">
                <a:solidFill>
                  <a:srgbClr val="8CB3E3"/>
                </a:solidFill>
                <a:latin typeface="Roboto"/>
                <a:ea typeface="Roboto"/>
                <a:cs typeface="Roboto"/>
                <a:sym typeface="Roboto"/>
              </a:rPr>
              <a:t>Cool</a:t>
            </a:r>
            <a:r>
              <a:rPr lang="en-AU" sz="3000" dirty="0">
                <a:solidFill>
                  <a:srgbClr val="8CB3E3"/>
                </a:solidFill>
                <a:latin typeface="Roboto"/>
                <a:ea typeface="Roboto"/>
                <a:cs typeface="Roboto"/>
                <a:sym typeface="Roboto"/>
              </a:rPr>
              <a:t> people</a:t>
            </a:r>
            <a:endParaRPr dirty="0"/>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914401"/>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Research professionals currently working in industry.</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Find 2 professionals who's work you find inspirational.</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Post a link to their portfolio or examples of their work and explain what inspires you.</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1605401396"/>
              </p:ext>
            </p:extLst>
          </p:nvPr>
        </p:nvGraphicFramePr>
        <p:xfrm>
          <a:off x="558563" y="2002257"/>
          <a:ext cx="8026874" cy="2484030"/>
        </p:xfrm>
        <a:graphic>
          <a:graphicData uri="http://schemas.openxmlformats.org/drawingml/2006/table">
            <a:tbl>
              <a:tblPr>
                <a:noFill/>
                <a:tableStyleId>{2DE40A0A-F175-4DEE-BA99-264EB937CA04}</a:tableStyleId>
              </a:tblPr>
              <a:tblGrid>
                <a:gridCol w="1777275">
                  <a:extLst>
                    <a:ext uri="{9D8B030D-6E8A-4147-A177-3AD203B41FA5}">
                      <a16:colId xmlns:a16="http://schemas.microsoft.com/office/drawing/2014/main" val="3179543082"/>
                    </a:ext>
                  </a:extLst>
                </a:gridCol>
                <a:gridCol w="2023200">
                  <a:extLst>
                    <a:ext uri="{9D8B030D-6E8A-4147-A177-3AD203B41FA5}">
                      <a16:colId xmlns:a16="http://schemas.microsoft.com/office/drawing/2014/main" val="20000"/>
                    </a:ext>
                  </a:extLst>
                </a:gridCol>
                <a:gridCol w="2332800">
                  <a:extLst>
                    <a:ext uri="{9D8B030D-6E8A-4147-A177-3AD203B41FA5}">
                      <a16:colId xmlns:a16="http://schemas.microsoft.com/office/drawing/2014/main" val="750449114"/>
                    </a:ext>
                  </a:extLst>
                </a:gridCol>
                <a:gridCol w="1893599">
                  <a:extLst>
                    <a:ext uri="{9D8B030D-6E8A-4147-A177-3AD203B41FA5}">
                      <a16:colId xmlns:a16="http://schemas.microsoft.com/office/drawing/2014/main" val="4053924109"/>
                    </a:ext>
                  </a:extLst>
                </a:gridCol>
              </a:tblGrid>
              <a:tr h="289579">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List of cool pros</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cs typeface="Roboto"/>
                          <a:sym typeface="Roboto"/>
                        </a:rPr>
                        <a:t>Name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Link to work examples</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Why are you inspired?</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E9E9E"/>
                          </a:solidFill>
                          <a:latin typeface="Roboto"/>
                          <a:ea typeface="Roboto"/>
                          <a:cs typeface="Roboto"/>
                          <a:sym typeface="Roboto"/>
                        </a:rPr>
                        <a:t>Photography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Alex </a:t>
                      </a:r>
                      <a:r>
                        <a:rPr lang="en-AU" sz="900" i="0" u="none" strike="noStrike" cap="none" dirty="0" err="1">
                          <a:solidFill>
                            <a:srgbClr val="92D050"/>
                          </a:solidFill>
                          <a:latin typeface="Roboto"/>
                          <a:ea typeface="Roboto"/>
                          <a:cs typeface="Roboto"/>
                          <a:sym typeface="Roboto"/>
                        </a:rPr>
                        <a:t>Stemp</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www.google.com</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search?safe</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strict&amp;sxsrf</a:t>
                      </a:r>
                      <a:r>
                        <a:rPr lang="en-AU" sz="900" i="0" u="none" strike="noStrike" cap="none" dirty="0">
                          <a:solidFill>
                            <a:srgbClr val="92D050"/>
                          </a:solidFill>
                          <a:latin typeface="Roboto"/>
                          <a:ea typeface="Roboto"/>
                          <a:cs typeface="Roboto"/>
                          <a:sym typeface="Roboto"/>
                        </a:rPr>
                        <a:t>=ALeKk00gbRxHH4DGVMOt9yYqXhgMjaHiPg:1618223334892&amp;source=</a:t>
                      </a:r>
                      <a:r>
                        <a:rPr lang="en-AU" sz="900" i="0" u="none" strike="noStrike" cap="none" dirty="0" err="1">
                          <a:solidFill>
                            <a:srgbClr val="92D050"/>
                          </a:solidFill>
                          <a:latin typeface="Roboto"/>
                          <a:ea typeface="Roboto"/>
                          <a:cs typeface="Roboto"/>
                          <a:sym typeface="Roboto"/>
                        </a:rPr>
                        <a:t>univ&amp;tbm</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isch&amp;q</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alex+stemp+work&amp;sa</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X&amp;ved</a:t>
                      </a:r>
                      <a:r>
                        <a:rPr lang="en-AU" sz="900" i="0" u="none" strike="noStrike" cap="none" dirty="0">
                          <a:solidFill>
                            <a:srgbClr val="92D050"/>
                          </a:solidFill>
                          <a:latin typeface="Roboto"/>
                          <a:ea typeface="Roboto"/>
                          <a:cs typeface="Roboto"/>
                          <a:sym typeface="Roboto"/>
                        </a:rPr>
                        <a:t>=2ahUKEwjjjKzYv_jvAhWTX3wKHUloAO0Q7Al6BAgFEAs&amp;biw=1601&amp;bih=740&amp;dpr=2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Helps people to recognise that beauty can be found in anyone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E9E9E"/>
                          </a:solidFill>
                          <a:latin typeface="Roboto"/>
                          <a:ea typeface="Roboto"/>
                          <a:cs typeface="Roboto"/>
                          <a:sym typeface="Roboto"/>
                        </a:rPr>
                        <a:t>Football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Frank Ribery</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en.wikipedia.org</a:t>
                      </a:r>
                      <a:r>
                        <a:rPr lang="en-AU" sz="900" i="0" u="none" strike="noStrike" cap="none" dirty="0">
                          <a:solidFill>
                            <a:srgbClr val="92D050"/>
                          </a:solidFill>
                          <a:latin typeface="Roboto"/>
                          <a:ea typeface="Roboto"/>
                          <a:cs typeface="Roboto"/>
                          <a:sym typeface="Roboto"/>
                        </a:rPr>
                        <a:t>/wiki/Franck_Rib%C3%A9ry</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Despite a tragic car accident when he was young and being seriously bullied he fought against the odds to become successful and known world wide </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pic>
        <p:nvPicPr>
          <p:cNvPr id="3" name="Graphic 2" descr="In love face with solid fill">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9" name="Graphic 8" descr="Home">
            <a:hlinkClick r:id="rId5" action="ppaction://hlinksldjump"/>
            <a:extLst>
              <a:ext uri="{FF2B5EF4-FFF2-40B4-BE49-F238E27FC236}">
                <a16:creationId xmlns:a16="http://schemas.microsoft.com/office/drawing/2014/main" id="{3C36B7EE-E4AA-493B-B4B1-0FA74DCFEF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79869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Hero </a:t>
            </a:r>
            <a:r>
              <a:rPr lang="en-AU" err="1">
                <a:latin typeface="Roboto"/>
                <a:ea typeface="Roboto"/>
                <a:cs typeface="Roboto"/>
                <a:sym typeface="Roboto"/>
              </a:rPr>
              <a:t>Reference|</a:t>
            </a:r>
            <a:r>
              <a:rPr lang="en-AU" sz="3000" err="1">
                <a:solidFill>
                  <a:srgbClr val="8CB3E3"/>
                </a:solidFill>
                <a:latin typeface="Roboto"/>
                <a:ea typeface="Roboto"/>
                <a:cs typeface="Roboto"/>
                <a:sym typeface="Roboto"/>
              </a:rPr>
              <a:t>Pro</a:t>
            </a:r>
            <a:r>
              <a:rPr lang="en-AU" sz="3000">
                <a:solidFill>
                  <a:srgbClr val="8CB3E3"/>
                </a:solidFill>
                <a:latin typeface="Roboto"/>
                <a:ea typeface="Roboto"/>
                <a:cs typeface="Roboto"/>
                <a:sym typeface="Roboto"/>
              </a:rPr>
              <a:t> Skills</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401990"/>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What skills do your chosen pros have?  What </a:t>
            </a:r>
            <a:r>
              <a:rPr lang="en-US" sz="900" dirty="0" err="1">
                <a:solidFill>
                  <a:srgbClr val="B7B7B7"/>
                </a:solidFill>
                <a:latin typeface="Roboto"/>
                <a:ea typeface="Roboto"/>
                <a:cs typeface="Roboto"/>
                <a:sym typeface="Roboto"/>
              </a:rPr>
              <a:t>softskills</a:t>
            </a:r>
            <a:r>
              <a:rPr lang="en-US" sz="900" dirty="0">
                <a:solidFill>
                  <a:srgbClr val="B7B7B7"/>
                </a:solidFill>
                <a:latin typeface="Roboto"/>
                <a:ea typeface="Roboto"/>
                <a:cs typeface="Roboto"/>
                <a:sym typeface="Roboto"/>
              </a:rPr>
              <a:t> do you think they might need to have?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What software do they use?  If you don’t know the software, they use what software do you expect they use?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What job roles do they have?  What job roles could they have?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In your own word write a short description of the skills these people have and the software they use.  Also describe you job title they actually hold or what job title you think they could hold.</a:t>
            </a:r>
          </a:p>
        </p:txBody>
      </p:sp>
      <p:pic>
        <p:nvPicPr>
          <p:cNvPr id="9" name="Graphic 8" descr="In love face with solid fill">
            <a:extLst>
              <a:ext uri="{FF2B5EF4-FFF2-40B4-BE49-F238E27FC236}">
                <a16:creationId xmlns:a16="http://schemas.microsoft.com/office/drawing/2014/main" id="{5137BE51-9659-4DB9-868F-9C917CB10E9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10" name="Google Shape;293;p44">
            <a:extLst>
              <a:ext uri="{FF2B5EF4-FFF2-40B4-BE49-F238E27FC236}">
                <a16:creationId xmlns:a16="http://schemas.microsoft.com/office/drawing/2014/main" id="{C9429224-7020-43CB-90F7-406460BCF8B2}"/>
              </a:ext>
            </a:extLst>
          </p:cNvPr>
          <p:cNvGraphicFramePr/>
          <p:nvPr>
            <p:extLst>
              <p:ext uri="{D42A27DB-BD31-4B8C-83A1-F6EECF244321}">
                <p14:modId xmlns:p14="http://schemas.microsoft.com/office/powerpoint/2010/main" val="2265802175"/>
              </p:ext>
            </p:extLst>
          </p:nvPr>
        </p:nvGraphicFramePr>
        <p:xfrm>
          <a:off x="454725" y="2571750"/>
          <a:ext cx="7875675" cy="1813470"/>
        </p:xfrm>
        <a:graphic>
          <a:graphicData uri="http://schemas.openxmlformats.org/drawingml/2006/table">
            <a:tbl>
              <a:tblPr>
                <a:noFill/>
                <a:tableStyleId>{2DE40A0A-F175-4DEE-BA99-264EB937CA04}</a:tableStyleId>
              </a:tblPr>
              <a:tblGrid>
                <a:gridCol w="1153358">
                  <a:extLst>
                    <a:ext uri="{9D8B030D-6E8A-4147-A177-3AD203B41FA5}">
                      <a16:colId xmlns:a16="http://schemas.microsoft.com/office/drawing/2014/main" val="3179543082"/>
                    </a:ext>
                  </a:extLst>
                </a:gridCol>
                <a:gridCol w="1994338">
                  <a:extLst>
                    <a:ext uri="{9D8B030D-6E8A-4147-A177-3AD203B41FA5}">
                      <a16:colId xmlns:a16="http://schemas.microsoft.com/office/drawing/2014/main" val="20000"/>
                    </a:ext>
                  </a:extLst>
                </a:gridCol>
                <a:gridCol w="2175641">
                  <a:extLst>
                    <a:ext uri="{9D8B030D-6E8A-4147-A177-3AD203B41FA5}">
                      <a16:colId xmlns:a16="http://schemas.microsoft.com/office/drawing/2014/main" val="1320983310"/>
                    </a:ext>
                  </a:extLst>
                </a:gridCol>
                <a:gridCol w="2552338">
                  <a:extLst>
                    <a:ext uri="{9D8B030D-6E8A-4147-A177-3AD203B41FA5}">
                      <a16:colId xmlns:a16="http://schemas.microsoft.com/office/drawing/2014/main" val="1781630341"/>
                    </a:ext>
                  </a:extLst>
                </a:gridCol>
              </a:tblGrid>
              <a:tr h="0">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List of cool pros</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cs typeface="Roboto"/>
                          <a:sym typeface="Roboto"/>
                        </a:rPr>
                        <a:t>Tech skills and soft skill set</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dirty="0">
                          <a:solidFill>
                            <a:schemeClr val="bg1"/>
                          </a:solidFill>
                          <a:latin typeface="Roboto"/>
                          <a:ea typeface="Roboto"/>
                          <a:cs typeface="Roboto"/>
                          <a:sym typeface="Roboto"/>
                        </a:rPr>
                        <a:t>Software knowledge</a:t>
                      </a:r>
                      <a:endParaRPr lang="en-AU" sz="1000" b="1" i="0" u="none" strike="noStrike" cap="none" dirty="0">
                        <a:solidFill>
                          <a:schemeClr val="bg1"/>
                        </a:solidFill>
                        <a:latin typeface="Roboto"/>
                        <a:ea typeface="Roboto"/>
                        <a:sym typeface="Arial"/>
                      </a:endParaRPr>
                    </a:p>
                    <a:p>
                      <a:pPr marL="0" marR="0" lvl="0" indent="0" algn="l" rtl="0">
                        <a:lnSpc>
                          <a:spcPct val="100000"/>
                        </a:lnSpc>
                        <a:spcBef>
                          <a:spcPts val="0"/>
                        </a:spcBef>
                        <a:spcAft>
                          <a:spcPts val="0"/>
                        </a:spcAft>
                        <a:buClr>
                          <a:srgbClr val="D9D9D9"/>
                        </a:buClr>
                        <a:buSzPts val="1000"/>
                        <a:buFont typeface="Roboto"/>
                        <a:buNone/>
                      </a:pP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Actual or Possible Job title.</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E9E9E"/>
                          </a:solidFill>
                          <a:latin typeface="Roboto"/>
                          <a:ea typeface="Roboto"/>
                          <a:cs typeface="Roboto"/>
                          <a:sym typeface="Roboto"/>
                        </a:rPr>
                        <a:t>Alex </a:t>
                      </a:r>
                      <a:r>
                        <a:rPr lang="en-AU" sz="900" b="0" i="0" u="none" strike="noStrike" cap="none" dirty="0" err="1">
                          <a:solidFill>
                            <a:srgbClr val="9E9E9E"/>
                          </a:solidFill>
                          <a:latin typeface="Roboto"/>
                          <a:ea typeface="Roboto"/>
                          <a:cs typeface="Roboto"/>
                          <a:sym typeface="Roboto"/>
                        </a:rPr>
                        <a:t>Stemp</a:t>
                      </a:r>
                      <a:endParaRPr lang="en-AU" sz="900" b="0" i="0" u="none" strike="noStrike" cap="none" dirty="0">
                        <a:solidFill>
                          <a:srgbClr val="9E9E9E"/>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Communication skills to talk to public to ask for a photo shoot, patience, photography skills, attitude.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Photography, cameras, transferring applications and photos, social media influencing</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Photographer</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Frank Ribery</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Dedication, time management, discipline, communication skills, attitude.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Social media</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Athlete </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Tree>
    <p:extLst>
      <p:ext uri="{BB962C8B-B14F-4D97-AF65-F5344CB8AC3E}">
        <p14:creationId xmlns:p14="http://schemas.microsoft.com/office/powerpoint/2010/main" val="767455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Cool </a:t>
            </a:r>
            <a:r>
              <a:rPr lang="en-AU" err="1">
                <a:latin typeface="Roboto"/>
                <a:ea typeface="Roboto"/>
                <a:cs typeface="Roboto"/>
                <a:sym typeface="Roboto"/>
              </a:rPr>
              <a:t>tools|</a:t>
            </a:r>
            <a:r>
              <a:rPr lang="en-AU" sz="3000" err="1">
                <a:solidFill>
                  <a:srgbClr val="8CB3E3"/>
                </a:solidFill>
                <a:latin typeface="Roboto"/>
                <a:ea typeface="Roboto"/>
                <a:cs typeface="Roboto"/>
                <a:sym typeface="Roboto"/>
              </a:rPr>
              <a:t>Software</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914400"/>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List 2 pieces of software you think are really cool.</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In your own words explain what the software actually does.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Explain what about the software interests you?</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3" name="Graphic 2" descr="Browser window">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7" name="Google Shape;293;p44">
            <a:extLst>
              <a:ext uri="{FF2B5EF4-FFF2-40B4-BE49-F238E27FC236}">
                <a16:creationId xmlns:a16="http://schemas.microsoft.com/office/drawing/2014/main" id="{E80091F0-C67E-49A2-A4A9-70B5D3E1A22B}"/>
              </a:ext>
            </a:extLst>
          </p:cNvPr>
          <p:cNvGraphicFramePr/>
          <p:nvPr>
            <p:extLst>
              <p:ext uri="{D42A27DB-BD31-4B8C-83A1-F6EECF244321}">
                <p14:modId xmlns:p14="http://schemas.microsoft.com/office/powerpoint/2010/main" val="3888614801"/>
              </p:ext>
            </p:extLst>
          </p:nvPr>
        </p:nvGraphicFramePr>
        <p:xfrm>
          <a:off x="454725" y="2016003"/>
          <a:ext cx="8026874" cy="1249590"/>
        </p:xfrm>
        <a:graphic>
          <a:graphicData uri="http://schemas.openxmlformats.org/drawingml/2006/table">
            <a:tbl>
              <a:tblPr>
                <a:noFill/>
                <a:tableStyleId>{2DE40A0A-F175-4DEE-BA99-264EB937CA04}</a:tableStyleId>
              </a:tblPr>
              <a:tblGrid>
                <a:gridCol w="1777275">
                  <a:extLst>
                    <a:ext uri="{9D8B030D-6E8A-4147-A177-3AD203B41FA5}">
                      <a16:colId xmlns:a16="http://schemas.microsoft.com/office/drawing/2014/main" val="3179543082"/>
                    </a:ext>
                  </a:extLst>
                </a:gridCol>
                <a:gridCol w="1857600">
                  <a:extLst>
                    <a:ext uri="{9D8B030D-6E8A-4147-A177-3AD203B41FA5}">
                      <a16:colId xmlns:a16="http://schemas.microsoft.com/office/drawing/2014/main" val="20000"/>
                    </a:ext>
                  </a:extLst>
                </a:gridCol>
                <a:gridCol w="1908000">
                  <a:extLst>
                    <a:ext uri="{9D8B030D-6E8A-4147-A177-3AD203B41FA5}">
                      <a16:colId xmlns:a16="http://schemas.microsoft.com/office/drawing/2014/main" val="750449114"/>
                    </a:ext>
                  </a:extLst>
                </a:gridCol>
                <a:gridCol w="2483999">
                  <a:extLst>
                    <a:ext uri="{9D8B030D-6E8A-4147-A177-3AD203B41FA5}">
                      <a16:colId xmlns:a16="http://schemas.microsoft.com/office/drawing/2014/main" val="4053924109"/>
                    </a:ext>
                  </a:extLst>
                </a:gridCol>
              </a:tblGrid>
              <a:tr h="289579">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List of cool software tools</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cs typeface="Roboto"/>
                          <a:sym typeface="Roboto"/>
                        </a:rPr>
                        <a:t>Name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What does it do?</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Why does it interest you?</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9E9E9E"/>
                          </a:solidFill>
                          <a:latin typeface="Roboto"/>
                          <a:ea typeface="Roboto"/>
                          <a:cs typeface="Roboto"/>
                          <a:sym typeface="Roboto"/>
                        </a:rPr>
                        <a:t>Software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Visual Studio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Creates a platform for coding of different languages.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Because it aids in the advancement of learning new skills regarding coding.</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9E9E9E"/>
                          </a:solidFill>
                          <a:latin typeface="Roboto"/>
                          <a:ea typeface="Roboto"/>
                          <a:cs typeface="Roboto"/>
                          <a:sym typeface="Roboto"/>
                        </a:rPr>
                        <a:t>Software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Premier Pro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Edit videos, slow motion or add additional pleases.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Entertaining process, I used to create </a:t>
                      </a:r>
                      <a:r>
                        <a:rPr lang="en-AU" sz="900" dirty="0" err="1">
                          <a:solidFill>
                            <a:schemeClr val="bg1"/>
                          </a:solidFill>
                          <a:latin typeface="Roboto"/>
                          <a:ea typeface="Roboto"/>
                          <a:cs typeface="Roboto"/>
                          <a:sym typeface="Roboto"/>
                        </a:rPr>
                        <a:t>youtube</a:t>
                      </a:r>
                      <a:r>
                        <a:rPr lang="en-AU" sz="900" dirty="0">
                          <a:solidFill>
                            <a:schemeClr val="bg1"/>
                          </a:solidFill>
                          <a:latin typeface="Roboto"/>
                          <a:ea typeface="Roboto"/>
                          <a:cs typeface="Roboto"/>
                          <a:sym typeface="Roboto"/>
                        </a:rPr>
                        <a:t> videos of gameplay.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pic>
        <p:nvPicPr>
          <p:cNvPr id="8" name="Graphic 7" descr="Home">
            <a:hlinkClick r:id="rId5" action="ppaction://hlinksldjump"/>
            <a:extLst>
              <a:ext uri="{FF2B5EF4-FFF2-40B4-BE49-F238E27FC236}">
                <a16:creationId xmlns:a16="http://schemas.microsoft.com/office/drawing/2014/main" id="{B5683781-9584-4689-94A6-BF81CC0443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115823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Cool </a:t>
            </a:r>
            <a:r>
              <a:rPr lang="en-AU" err="1">
                <a:latin typeface="Roboto"/>
                <a:ea typeface="Roboto"/>
                <a:cs typeface="Roboto"/>
                <a:sym typeface="Roboto"/>
              </a:rPr>
              <a:t>tools|</a:t>
            </a:r>
            <a:r>
              <a:rPr lang="en-AU" sz="3000" err="1">
                <a:solidFill>
                  <a:srgbClr val="8CB3E3"/>
                </a:solidFill>
                <a:latin typeface="Roboto"/>
                <a:ea typeface="Roboto"/>
                <a:cs typeface="Roboto"/>
                <a:sym typeface="Roboto"/>
              </a:rPr>
              <a:t>Software</a:t>
            </a:r>
            <a:r>
              <a:rPr lang="en-AU" sz="3000">
                <a:solidFill>
                  <a:srgbClr val="8CB3E3"/>
                </a:solidFill>
                <a:latin typeface="Roboto"/>
                <a:ea typeface="Roboto"/>
                <a:cs typeface="Roboto"/>
                <a:sym typeface="Roboto"/>
              </a:rPr>
              <a:t> developers</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2674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Who develops the software?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Does the developer provide support to the user base?  For example do they post tutorials on their website?  Do they have forums for discussions?  Does the developer post videos on YouTube?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Does the developer have some type of active social media? </a:t>
            </a:r>
          </a:p>
          <a:p>
            <a:pPr marL="0" lvl="0" indent="0">
              <a:spcBef>
                <a:spcPts val="0"/>
              </a:spcBef>
              <a:buNone/>
            </a:pPr>
            <a:endParaRPr lang="en-US" sz="900" dirty="0">
              <a:solidFill>
                <a:srgbClr val="B7B7B7"/>
              </a:solidFill>
              <a:latin typeface="Roboto"/>
              <a:ea typeface="Roboto"/>
              <a:cs typeface="Roboto"/>
              <a:sym typeface="Roboto"/>
            </a:endParaRPr>
          </a:p>
        </p:txBody>
      </p:sp>
      <p:graphicFrame>
        <p:nvGraphicFramePr>
          <p:cNvPr id="11" name="Google Shape;293;p44">
            <a:extLst>
              <a:ext uri="{FF2B5EF4-FFF2-40B4-BE49-F238E27FC236}">
                <a16:creationId xmlns:a16="http://schemas.microsoft.com/office/drawing/2014/main" id="{694FAF08-B70D-4F1C-94DF-21F383BDEE7A}"/>
              </a:ext>
            </a:extLst>
          </p:cNvPr>
          <p:cNvGraphicFramePr/>
          <p:nvPr>
            <p:extLst>
              <p:ext uri="{D42A27DB-BD31-4B8C-83A1-F6EECF244321}">
                <p14:modId xmlns:p14="http://schemas.microsoft.com/office/powerpoint/2010/main" val="3484230666"/>
              </p:ext>
            </p:extLst>
          </p:nvPr>
        </p:nvGraphicFramePr>
        <p:xfrm>
          <a:off x="454725" y="2304003"/>
          <a:ext cx="8026875" cy="1141793"/>
        </p:xfrm>
        <a:graphic>
          <a:graphicData uri="http://schemas.openxmlformats.org/drawingml/2006/table">
            <a:tbl>
              <a:tblPr>
                <a:noFill/>
                <a:tableStyleId>{2DE40A0A-F175-4DEE-BA99-264EB937CA04}</a:tableStyleId>
              </a:tblPr>
              <a:tblGrid>
                <a:gridCol w="1357258">
                  <a:extLst>
                    <a:ext uri="{9D8B030D-6E8A-4147-A177-3AD203B41FA5}">
                      <a16:colId xmlns:a16="http://schemas.microsoft.com/office/drawing/2014/main" val="3179543082"/>
                    </a:ext>
                  </a:extLst>
                </a:gridCol>
                <a:gridCol w="1099690">
                  <a:extLst>
                    <a:ext uri="{9D8B030D-6E8A-4147-A177-3AD203B41FA5}">
                      <a16:colId xmlns:a16="http://schemas.microsoft.com/office/drawing/2014/main" val="20000"/>
                    </a:ext>
                  </a:extLst>
                </a:gridCol>
                <a:gridCol w="1775999">
                  <a:extLst>
                    <a:ext uri="{9D8B030D-6E8A-4147-A177-3AD203B41FA5}">
                      <a16:colId xmlns:a16="http://schemas.microsoft.com/office/drawing/2014/main" val="750449114"/>
                    </a:ext>
                  </a:extLst>
                </a:gridCol>
                <a:gridCol w="1896964">
                  <a:extLst>
                    <a:ext uri="{9D8B030D-6E8A-4147-A177-3AD203B41FA5}">
                      <a16:colId xmlns:a16="http://schemas.microsoft.com/office/drawing/2014/main" val="4053924109"/>
                    </a:ext>
                  </a:extLst>
                </a:gridCol>
                <a:gridCol w="1896964">
                  <a:extLst>
                    <a:ext uri="{9D8B030D-6E8A-4147-A177-3AD203B41FA5}">
                      <a16:colId xmlns:a16="http://schemas.microsoft.com/office/drawing/2014/main" val="1484632031"/>
                    </a:ext>
                  </a:extLst>
                </a:gridCol>
              </a:tblGrid>
              <a:tr h="289579">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List of software tools </a:t>
                      </a:r>
                      <a:r>
                        <a:rPr lang="en-AU" sz="1000" b="1" i="0" u="none" strike="noStrike" cap="none" err="1">
                          <a:solidFill>
                            <a:schemeClr val="bg1"/>
                          </a:solidFill>
                          <a:latin typeface="Roboto"/>
                          <a:ea typeface="Roboto"/>
                          <a:cs typeface="Roboto"/>
                          <a:sym typeface="Roboto"/>
                        </a:rPr>
                        <a:t>devs</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cs typeface="Roboto"/>
                          <a:sym typeface="Roboto"/>
                        </a:rPr>
                        <a:t>Name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What training support is offered?</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Are official forums available?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Do they have an active social media presence?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9E9E9E"/>
                          </a:solidFill>
                          <a:latin typeface="Roboto"/>
                          <a:ea typeface="Roboto"/>
                          <a:cs typeface="Roboto"/>
                          <a:sym typeface="Roboto"/>
                        </a:rPr>
                        <a:t>Software developer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Adobe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Tutorials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yes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yes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9E9E9E"/>
                          </a:solidFill>
                          <a:latin typeface="Roboto"/>
                          <a:ea typeface="Roboto"/>
                          <a:cs typeface="Roboto"/>
                          <a:sym typeface="Roboto"/>
                        </a:rPr>
                        <a:t>Software developer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adobe</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tutorials</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yes</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yes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pic>
        <p:nvPicPr>
          <p:cNvPr id="7" name="Graphic 6" descr="Browser window">
            <a:extLst>
              <a:ext uri="{FF2B5EF4-FFF2-40B4-BE49-F238E27FC236}">
                <a16:creationId xmlns:a16="http://schemas.microsoft.com/office/drawing/2014/main" id="{74B4B2E7-E15E-4A2A-A691-9A5A4611217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spTree>
    <p:extLst>
      <p:ext uri="{BB962C8B-B14F-4D97-AF65-F5344CB8AC3E}">
        <p14:creationId xmlns:p14="http://schemas.microsoft.com/office/powerpoint/2010/main" val="176605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err="1">
                <a:latin typeface="Roboto"/>
                <a:ea typeface="Roboto"/>
                <a:cs typeface="Roboto"/>
                <a:sym typeface="Roboto"/>
              </a:rPr>
              <a:t>Occupation|</a:t>
            </a:r>
            <a:r>
              <a:rPr lang="en-AU" sz="3000" err="1">
                <a:solidFill>
                  <a:srgbClr val="8CB3E3"/>
                </a:solidFill>
                <a:latin typeface="Roboto"/>
                <a:ea typeface="Roboto"/>
                <a:cs typeface="Roboto"/>
                <a:sym typeface="Roboto"/>
              </a:rPr>
              <a:t>Job</a:t>
            </a:r>
            <a:r>
              <a:rPr lang="en-AU" sz="3000">
                <a:solidFill>
                  <a:srgbClr val="8CB3E3"/>
                </a:solidFill>
                <a:latin typeface="Roboto"/>
                <a:ea typeface="Roboto"/>
                <a:cs typeface="Roboto"/>
                <a:sym typeface="Roboto"/>
              </a:rPr>
              <a:t> Roles</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857400"/>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Research 3 studio job roles.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Identify 3 actual job titles use by professionals and studios.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In your own words give a brief description of what that job role is.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527645841"/>
              </p:ext>
            </p:extLst>
          </p:nvPr>
        </p:nvGraphicFramePr>
        <p:xfrm>
          <a:off x="454725" y="2240161"/>
          <a:ext cx="7731676" cy="2255400"/>
        </p:xfrm>
        <a:graphic>
          <a:graphicData uri="http://schemas.openxmlformats.org/drawingml/2006/table">
            <a:tbl>
              <a:tblPr>
                <a:noFill/>
                <a:tableStyleId>{2DE40A0A-F175-4DEE-BA99-264EB937CA04}</a:tableStyleId>
              </a:tblPr>
              <a:tblGrid>
                <a:gridCol w="3865838">
                  <a:extLst>
                    <a:ext uri="{9D8B030D-6E8A-4147-A177-3AD203B41FA5}">
                      <a16:colId xmlns:a16="http://schemas.microsoft.com/office/drawing/2014/main" val="20000"/>
                    </a:ext>
                  </a:extLst>
                </a:gridCol>
                <a:gridCol w="3865838">
                  <a:extLst>
                    <a:ext uri="{9D8B030D-6E8A-4147-A177-3AD203B41FA5}">
                      <a16:colId xmlns:a16="http://schemas.microsoft.com/office/drawing/2014/main" val="2336533870"/>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sym typeface="Roboto"/>
                        </a:rPr>
                        <a:t>Job Title</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cs typeface="Arial"/>
                          <a:sym typeface="Arial"/>
                        </a:rPr>
                        <a:t>Description of job role</a:t>
                      </a:r>
                      <a:endParaRPr sz="1000" b="1" i="0" u="none" strike="noStrike" cap="none">
                        <a:solidFill>
                          <a:schemeClr val="bg1"/>
                        </a:solidFill>
                        <a:latin typeface="Roboto"/>
                        <a:ea typeface="Roboto"/>
                        <a:cs typeface="Arial"/>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dirty="0">
                          <a:solidFill>
                            <a:schemeClr val="bg1"/>
                          </a:solidFill>
                          <a:latin typeface="Roboto"/>
                          <a:ea typeface="Roboto"/>
                          <a:cs typeface="Roboto"/>
                          <a:sym typeface="Roboto"/>
                        </a:rPr>
                        <a:t>photographer</a:t>
                      </a:r>
                    </a:p>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Photographers take photos and videos to tell stories and to convey emotions happening at a specific time or event. They should also meet the requirements of their clients e.g. deadlines and agreed conditions.</a:t>
                      </a:r>
                      <a:endParaRPr lang="en-AU" sz="900" i="0" u="none" strike="noStrike" cap="none" dirty="0">
                        <a:solidFill>
                          <a:schemeClr val="bg1"/>
                        </a:solidFill>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endParaRPr lang="en-AU" sz="90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dirty="0">
                          <a:solidFill>
                            <a:schemeClr val="bg1"/>
                          </a:solidFill>
                          <a:latin typeface="Roboto"/>
                          <a:ea typeface="Roboto"/>
                          <a:cs typeface="Roboto"/>
                          <a:sym typeface="Roboto"/>
                        </a:rPr>
                        <a:t>Dance teacher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Dance teachers teach students dance skills focusing on technique but also helping them embrace their passion. They should choose music and choreograph dances to the students abilities.</a:t>
                      </a:r>
                      <a:endParaRPr lang="en-AU" sz="900"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34133">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Artists</a:t>
                      </a:r>
                    </a:p>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Artists help express their own and other’s voices and concerns through art projects. They also develop creative ideas and new ways of making art.</a:t>
                      </a:r>
                      <a:endParaRPr lang="en-AU" sz="900"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634246841"/>
                  </a:ext>
                </a:extLst>
              </a:tr>
            </a:tbl>
          </a:graphicData>
        </a:graphic>
      </p:graphicFrame>
      <p:pic>
        <p:nvPicPr>
          <p:cNvPr id="3" name="Graphic 2" descr="Artist">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9" name="Graphic 8" descr="Home">
            <a:hlinkClick r:id="rId5" action="ppaction://hlinksldjump"/>
            <a:extLst>
              <a:ext uri="{FF2B5EF4-FFF2-40B4-BE49-F238E27FC236}">
                <a16:creationId xmlns:a16="http://schemas.microsoft.com/office/drawing/2014/main" id="{582F763D-8E54-4DB9-A650-9A52306B4D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328858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err="1">
                <a:latin typeface="Roboto"/>
                <a:ea typeface="Roboto"/>
                <a:cs typeface="Roboto"/>
                <a:sym typeface="Roboto"/>
              </a:rPr>
              <a:t>Occupation|</a:t>
            </a:r>
            <a:r>
              <a:rPr lang="en-AU" sz="3000" err="1">
                <a:solidFill>
                  <a:srgbClr val="8CB3E3"/>
                </a:solidFill>
                <a:latin typeface="Roboto"/>
                <a:ea typeface="Roboto"/>
                <a:cs typeface="Roboto"/>
                <a:sym typeface="Roboto"/>
              </a:rPr>
              <a:t>Job</a:t>
            </a:r>
            <a:r>
              <a:rPr lang="en-AU" sz="3000">
                <a:solidFill>
                  <a:srgbClr val="8CB3E3"/>
                </a:solidFill>
                <a:latin typeface="Roboto"/>
                <a:ea typeface="Roboto"/>
                <a:cs typeface="Roboto"/>
                <a:sym typeface="Roboto"/>
              </a:rPr>
              <a:t> Roles</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212396116"/>
              </p:ext>
            </p:extLst>
          </p:nvPr>
        </p:nvGraphicFramePr>
        <p:xfrm>
          <a:off x="454725" y="1722882"/>
          <a:ext cx="7781326" cy="3057890"/>
        </p:xfrm>
        <a:graphic>
          <a:graphicData uri="http://schemas.openxmlformats.org/drawingml/2006/table">
            <a:tbl>
              <a:tblPr>
                <a:noFill/>
                <a:tableStyleId>{2DE40A0A-F175-4DEE-BA99-264EB937CA04}</a:tableStyleId>
              </a:tblPr>
              <a:tblGrid>
                <a:gridCol w="3890663">
                  <a:extLst>
                    <a:ext uri="{9D8B030D-6E8A-4147-A177-3AD203B41FA5}">
                      <a16:colId xmlns:a16="http://schemas.microsoft.com/office/drawing/2014/main" val="20000"/>
                    </a:ext>
                  </a:extLst>
                </a:gridCol>
                <a:gridCol w="3890663">
                  <a:extLst>
                    <a:ext uri="{9D8B030D-6E8A-4147-A177-3AD203B41FA5}">
                      <a16:colId xmlns:a16="http://schemas.microsoft.com/office/drawing/2014/main" val="3816637018"/>
                    </a:ext>
                  </a:extLst>
                </a:gridCol>
              </a:tblGrid>
              <a:tr h="404638">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Job advertisement #1</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Job advertisement #2</a:t>
                      </a:r>
                      <a:endParaRPr lang="en-AU" sz="1000" b="1" i="0" u="none" strike="noStrike" cap="none">
                        <a:solidFill>
                          <a:schemeClr val="bg1"/>
                        </a:solidFill>
                        <a:latin typeface="Roboto"/>
                        <a:ea typeface="Roboto"/>
                        <a:sym typeface="Arial"/>
                      </a:endParaRPr>
                    </a:p>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1537469">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a:solidFill>
                            <a:srgbClr val="92D050"/>
                          </a:solidFill>
                          <a:latin typeface="Roboto"/>
                          <a:ea typeface="Roboto"/>
                          <a:cs typeface="Roboto"/>
                          <a:sym typeface="Roboto"/>
                        </a:rPr>
                        <a:t>Post screenshot here</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a:solidFill>
                            <a:srgbClr val="92D050"/>
                          </a:solidFill>
                          <a:latin typeface="Roboto"/>
                          <a:ea typeface="Roboto"/>
                          <a:cs typeface="Roboto"/>
                          <a:sym typeface="Roboto"/>
                        </a:rPr>
                        <a:t>Post screenshot here</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971811">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footballnsw.com.au</a:t>
                      </a:r>
                      <a:r>
                        <a:rPr lang="en-AU" sz="900" i="0" u="none" strike="noStrike" cap="none" dirty="0">
                          <a:solidFill>
                            <a:srgbClr val="92D050"/>
                          </a:solidFill>
                          <a:latin typeface="Roboto"/>
                          <a:ea typeface="Roboto"/>
                          <a:cs typeface="Roboto"/>
                          <a:sym typeface="Roboto"/>
                        </a:rPr>
                        <a:t>/coaches/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www.bunnings.com.au</a:t>
                      </a:r>
                      <a:r>
                        <a:rPr lang="en-AU" sz="900" i="0" u="none" strike="noStrike" cap="none" dirty="0">
                          <a:solidFill>
                            <a:srgbClr val="92D050"/>
                          </a:solidFill>
                          <a:latin typeface="Roboto"/>
                          <a:ea typeface="Roboto"/>
                          <a:cs typeface="Roboto"/>
                          <a:sym typeface="Roboto"/>
                        </a:rPr>
                        <a:t>/about-us/jobs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666283797"/>
                  </a:ext>
                </a:extLst>
              </a:tr>
            </a:tbl>
          </a:graphicData>
        </a:graphic>
      </p:graphicFrame>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7630873" cy="7634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Find 2 job advertisements you'd be interested in, each from a different source.</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Highlight the source and paste a screen shot of each job advertisement below.</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Also post a link to the source of the job adverts</a:t>
            </a:r>
          </a:p>
        </p:txBody>
      </p:sp>
      <p:pic>
        <p:nvPicPr>
          <p:cNvPr id="7" name="Graphic 6" descr="Artist">
            <a:extLst>
              <a:ext uri="{FF2B5EF4-FFF2-40B4-BE49-F238E27FC236}">
                <a16:creationId xmlns:a16="http://schemas.microsoft.com/office/drawing/2014/main" id="{EC3E1035-3C97-4914-A545-4FF2465B69C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3" name="Picture 2">
            <a:extLst>
              <a:ext uri="{FF2B5EF4-FFF2-40B4-BE49-F238E27FC236}">
                <a16:creationId xmlns:a16="http://schemas.microsoft.com/office/drawing/2014/main" id="{37213BB7-C417-3D45-9B20-ADEF0FDB3B6B}"/>
              </a:ext>
            </a:extLst>
          </p:cNvPr>
          <p:cNvPicPr>
            <a:picLocks noChangeAspect="1"/>
          </p:cNvPicPr>
          <p:nvPr/>
        </p:nvPicPr>
        <p:blipFill>
          <a:blip r:embed="rId5"/>
          <a:stretch>
            <a:fillRect/>
          </a:stretch>
        </p:blipFill>
        <p:spPr>
          <a:xfrm>
            <a:off x="454725" y="2283042"/>
            <a:ext cx="3839689" cy="1423543"/>
          </a:xfrm>
          <a:prstGeom prst="rect">
            <a:avLst/>
          </a:prstGeom>
        </p:spPr>
      </p:pic>
      <p:pic>
        <p:nvPicPr>
          <p:cNvPr id="5" name="Picture 4">
            <a:extLst>
              <a:ext uri="{FF2B5EF4-FFF2-40B4-BE49-F238E27FC236}">
                <a16:creationId xmlns:a16="http://schemas.microsoft.com/office/drawing/2014/main" id="{E4F5FB5D-0E05-9B43-840A-A4A192CE26F4}"/>
              </a:ext>
            </a:extLst>
          </p:cNvPr>
          <p:cNvPicPr>
            <a:picLocks noChangeAspect="1"/>
          </p:cNvPicPr>
          <p:nvPr/>
        </p:nvPicPr>
        <p:blipFill>
          <a:blip r:embed="rId6"/>
          <a:stretch>
            <a:fillRect/>
          </a:stretch>
        </p:blipFill>
        <p:spPr>
          <a:xfrm>
            <a:off x="4345388" y="2283042"/>
            <a:ext cx="3753583" cy="1423543"/>
          </a:xfrm>
          <a:prstGeom prst="rect">
            <a:avLst/>
          </a:prstGeom>
        </p:spPr>
      </p:pic>
    </p:spTree>
    <p:extLst>
      <p:ext uri="{BB962C8B-B14F-4D97-AF65-F5344CB8AC3E}">
        <p14:creationId xmlns:p14="http://schemas.microsoft.com/office/powerpoint/2010/main" val="26132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a:latin typeface="Roboto"/>
                <a:ea typeface="Roboto"/>
                <a:cs typeface="Roboto"/>
                <a:sym typeface="Roboto"/>
              </a:rPr>
              <a:t>Tech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List</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1352790"/>
          </a:xfrm>
          <a:prstGeom prst="rect">
            <a:avLst/>
          </a:prstGeom>
          <a:noFill/>
          <a:ln>
            <a:noFill/>
          </a:ln>
        </p:spPr>
        <p:txBody>
          <a:bodyPr spcFirstLastPara="1" wrap="square" lIns="91425" tIns="45700" rIns="91425" bIns="45700" anchor="t" anchorCtr="0">
            <a:noAutofit/>
          </a:bodyPr>
          <a:lstStyle/>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Compare 2 of your technical skills.  These could be things like animating, modelling, rigging, unwrapping etc.</a:t>
            </a:r>
          </a:p>
          <a:p>
            <a:pPr marL="0" lvl="0" indent="0">
              <a:spcBef>
                <a:spcPts val="0"/>
              </a:spcBef>
              <a:buNone/>
            </a:pPr>
            <a:endParaRPr lang="en-US" sz="90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Discuss one technical skill you feel you are currently “good” at and would find easy to learn more.</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Discuss one technical skill you feel you are currently “poor” at and would find it difficult to learn more.</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Discuss why one skill is easy for you and the other is difficult.</a:t>
            </a:r>
          </a:p>
        </p:txBody>
      </p:sp>
      <p:pic>
        <p:nvPicPr>
          <p:cNvPr id="3" name="Graphic 2" descr="Gears">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9" name="Graphic 8" descr="Home">
            <a:hlinkClick r:id="rId5" action="ppaction://hlinksldjump"/>
            <a:extLst>
              <a:ext uri="{FF2B5EF4-FFF2-40B4-BE49-F238E27FC236}">
                <a16:creationId xmlns:a16="http://schemas.microsoft.com/office/drawing/2014/main" id="{69E312D8-17AB-4792-828E-F358E4FAB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graphicFrame>
        <p:nvGraphicFramePr>
          <p:cNvPr id="8" name="Google Shape;293;p44">
            <a:extLst>
              <a:ext uri="{FF2B5EF4-FFF2-40B4-BE49-F238E27FC236}">
                <a16:creationId xmlns:a16="http://schemas.microsoft.com/office/drawing/2014/main" id="{CBC7B476-18CD-4338-B625-A3EBA6C0643E}"/>
              </a:ext>
            </a:extLst>
          </p:cNvPr>
          <p:cNvGraphicFramePr/>
          <p:nvPr>
            <p:extLst>
              <p:ext uri="{D42A27DB-BD31-4B8C-83A1-F6EECF244321}">
                <p14:modId xmlns:p14="http://schemas.microsoft.com/office/powerpoint/2010/main" val="2429073697"/>
              </p:ext>
            </p:extLst>
          </p:nvPr>
        </p:nvGraphicFramePr>
        <p:xfrm>
          <a:off x="454725" y="2339136"/>
          <a:ext cx="7731676" cy="1764822"/>
        </p:xfrm>
        <a:graphic>
          <a:graphicData uri="http://schemas.openxmlformats.org/drawingml/2006/table">
            <a:tbl>
              <a:tblPr>
                <a:noFill/>
                <a:tableStyleId>{2DE40A0A-F175-4DEE-BA99-264EB937CA04}</a:tableStyleId>
              </a:tblPr>
              <a:tblGrid>
                <a:gridCol w="3865838">
                  <a:extLst>
                    <a:ext uri="{9D8B030D-6E8A-4147-A177-3AD203B41FA5}">
                      <a16:colId xmlns:a16="http://schemas.microsoft.com/office/drawing/2014/main" val="20000"/>
                    </a:ext>
                  </a:extLst>
                </a:gridCol>
                <a:gridCol w="3865838">
                  <a:extLst>
                    <a:ext uri="{9D8B030D-6E8A-4147-A177-3AD203B41FA5}">
                      <a16:colId xmlns:a16="http://schemas.microsoft.com/office/drawing/2014/main" val="2336533870"/>
                    </a:ext>
                  </a:extLst>
                </a:gridCol>
              </a:tblGrid>
              <a:tr h="418464">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sym typeface="Roboto"/>
                        </a:rPr>
                        <a:t>Easy and confident skill technical skill</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cs typeface="Arial"/>
                          <a:sym typeface="Arial"/>
                        </a:rPr>
                        <a:t>Difficult and poor technical skill</a:t>
                      </a:r>
                      <a:endParaRPr sz="1000" b="1" i="0" u="none" strike="noStrike" cap="none">
                        <a:solidFill>
                          <a:schemeClr val="bg1"/>
                        </a:solidFill>
                        <a:latin typeface="Roboto"/>
                        <a:ea typeface="Roboto"/>
                        <a:cs typeface="Arial"/>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1346358">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I find it easy to edit videos whether it be with premier pro or </a:t>
                      </a:r>
                      <a:r>
                        <a:rPr lang="en-AU" sz="900" i="0" u="none" strike="noStrike" cap="none" dirty="0" err="1">
                          <a:solidFill>
                            <a:srgbClr val="92D050"/>
                          </a:solidFill>
                          <a:latin typeface="Roboto"/>
                          <a:ea typeface="Roboto"/>
                          <a:cs typeface="Roboto"/>
                          <a:sym typeface="Roboto"/>
                        </a:rPr>
                        <a:t>i</a:t>
                      </a:r>
                      <a:r>
                        <a:rPr lang="en-AU" sz="900" i="0" u="none" strike="noStrike" cap="none" dirty="0">
                          <a:solidFill>
                            <a:srgbClr val="92D050"/>
                          </a:solidFill>
                          <a:latin typeface="Roboto"/>
                          <a:ea typeface="Roboto"/>
                          <a:cs typeface="Roboto"/>
                          <a:sym typeface="Roboto"/>
                        </a:rPr>
                        <a:t> movie and it is easy to learn new ways and things to implement into videos </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I find it challenging to code but if I put more hours into it I know I can find it a lot easier to do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89563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Tech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List</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Take a screen shot of 2 job adverts.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Identify and highlight some of the technical skills in each advert.</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7" name="Graphic 6" descr="Gears">
            <a:extLst>
              <a:ext uri="{FF2B5EF4-FFF2-40B4-BE49-F238E27FC236}">
                <a16:creationId xmlns:a16="http://schemas.microsoft.com/office/drawing/2014/main" id="{4DF78EF6-A00A-4C85-AF9F-197BC736B3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9" name="Google Shape;293;p44">
            <a:extLst>
              <a:ext uri="{FF2B5EF4-FFF2-40B4-BE49-F238E27FC236}">
                <a16:creationId xmlns:a16="http://schemas.microsoft.com/office/drawing/2014/main" id="{94BCC910-A707-4ABA-BAE6-092CA098537E}"/>
              </a:ext>
            </a:extLst>
          </p:cNvPr>
          <p:cNvGraphicFramePr/>
          <p:nvPr>
            <p:extLst>
              <p:ext uri="{D42A27DB-BD31-4B8C-83A1-F6EECF244321}">
                <p14:modId xmlns:p14="http://schemas.microsoft.com/office/powerpoint/2010/main" val="2179808908"/>
              </p:ext>
            </p:extLst>
          </p:nvPr>
        </p:nvGraphicFramePr>
        <p:xfrm>
          <a:off x="454725" y="1722882"/>
          <a:ext cx="7781326" cy="2318776"/>
        </p:xfrm>
        <a:graphic>
          <a:graphicData uri="http://schemas.openxmlformats.org/drawingml/2006/table">
            <a:tbl>
              <a:tblPr>
                <a:noFill/>
                <a:tableStyleId>{2DE40A0A-F175-4DEE-BA99-264EB937CA04}</a:tableStyleId>
              </a:tblPr>
              <a:tblGrid>
                <a:gridCol w="3890663">
                  <a:extLst>
                    <a:ext uri="{9D8B030D-6E8A-4147-A177-3AD203B41FA5}">
                      <a16:colId xmlns:a16="http://schemas.microsoft.com/office/drawing/2014/main" val="20000"/>
                    </a:ext>
                  </a:extLst>
                </a:gridCol>
                <a:gridCol w="3890663">
                  <a:extLst>
                    <a:ext uri="{9D8B030D-6E8A-4147-A177-3AD203B41FA5}">
                      <a16:colId xmlns:a16="http://schemas.microsoft.com/office/drawing/2014/main" val="3816637018"/>
                    </a:ext>
                  </a:extLst>
                </a:gridCol>
              </a:tblGrid>
              <a:tr h="501918">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Job advertisement – Tech Skills #1</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Job advertisement – Tech skills #2</a:t>
                      </a:r>
                      <a:endParaRPr lang="en-AU" sz="1000" b="1" i="0" u="none" strike="noStrike" cap="none">
                        <a:solidFill>
                          <a:schemeClr val="bg1"/>
                        </a:solidFill>
                        <a:latin typeface="Roboto"/>
                        <a:ea typeface="Roboto"/>
                        <a:sym typeface="Arial"/>
                      </a:endParaRPr>
                    </a:p>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1770166">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Need to learn correct ways of training, recovery, pass on knowledge, strategy, planning and communication, attitude, charisma, motivation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Managing skills, train and mentor both</a:t>
                      </a:r>
                    </a:p>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Physically and technical skills,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6E5A4F1C-4B3A-2049-8B19-7F7562223E0E}"/>
              </a:ext>
            </a:extLst>
          </p:cNvPr>
          <p:cNvPicPr>
            <a:picLocks noChangeAspect="1"/>
          </p:cNvPicPr>
          <p:nvPr/>
        </p:nvPicPr>
        <p:blipFill>
          <a:blip r:embed="rId5"/>
          <a:stretch>
            <a:fillRect/>
          </a:stretch>
        </p:blipFill>
        <p:spPr>
          <a:xfrm>
            <a:off x="6607534" y="1584002"/>
            <a:ext cx="1978304" cy="2772317"/>
          </a:xfrm>
          <a:prstGeom prst="rect">
            <a:avLst/>
          </a:prstGeom>
        </p:spPr>
      </p:pic>
      <p:pic>
        <p:nvPicPr>
          <p:cNvPr id="5" name="Picture 4">
            <a:extLst>
              <a:ext uri="{FF2B5EF4-FFF2-40B4-BE49-F238E27FC236}">
                <a16:creationId xmlns:a16="http://schemas.microsoft.com/office/drawing/2014/main" id="{C7164204-042C-1143-A761-2145D1C690CB}"/>
              </a:ext>
            </a:extLst>
          </p:cNvPr>
          <p:cNvPicPr>
            <a:picLocks noChangeAspect="1"/>
          </p:cNvPicPr>
          <p:nvPr/>
        </p:nvPicPr>
        <p:blipFill>
          <a:blip r:embed="rId6"/>
          <a:stretch>
            <a:fillRect/>
          </a:stretch>
        </p:blipFill>
        <p:spPr>
          <a:xfrm>
            <a:off x="558162" y="2882270"/>
            <a:ext cx="3069043" cy="1502901"/>
          </a:xfrm>
          <a:prstGeom prst="rect">
            <a:avLst/>
          </a:prstGeom>
        </p:spPr>
      </p:pic>
    </p:spTree>
    <p:extLst>
      <p:ext uri="{BB962C8B-B14F-4D97-AF65-F5344CB8AC3E}">
        <p14:creationId xmlns:p14="http://schemas.microsoft.com/office/powerpoint/2010/main" val="355670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AU" sz="3600" b="0" i="0" u="none" strike="noStrike" cap="none">
                <a:solidFill>
                  <a:srgbClr val="00B0F0"/>
                </a:solidFill>
                <a:latin typeface="Roboto"/>
                <a:ea typeface="Roboto"/>
                <a:cs typeface="Roboto"/>
                <a:sym typeface="Roboto"/>
              </a:rPr>
              <a:t>Introduction</a:t>
            </a:r>
            <a:endParaRPr/>
          </a:p>
        </p:txBody>
      </p:sp>
      <p:sp>
        <p:nvSpPr>
          <p:cNvPr id="213" name="Google Shape;213;p34"/>
          <p:cNvSpPr txBox="1">
            <a:spLocks noGrp="1"/>
          </p:cNvSpPr>
          <p:nvPr>
            <p:ph type="body" idx="1"/>
          </p:nvPr>
        </p:nvSpPr>
        <p:spPr>
          <a:xfrm>
            <a:off x="323528" y="1063375"/>
            <a:ext cx="8064900" cy="33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AU" sz="900" b="1" i="0" u="none" strike="noStrike" cap="none" dirty="0">
                <a:solidFill>
                  <a:srgbClr val="D9D9D9"/>
                </a:solidFill>
                <a:latin typeface="Roboto"/>
                <a:ea typeface="Roboto"/>
                <a:cs typeface="Roboto"/>
                <a:sym typeface="Roboto"/>
              </a:rPr>
              <a:t>Introduction:</a:t>
            </a:r>
            <a:endParaRPr sz="900" dirty="0">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AU" sz="900" i="0" u="none" strike="noStrike" cap="none" dirty="0">
                <a:solidFill>
                  <a:srgbClr val="B7B7B7"/>
                </a:solidFill>
                <a:latin typeface="Roboto"/>
                <a:ea typeface="Roboto"/>
                <a:cs typeface="Roboto"/>
                <a:sym typeface="Roboto"/>
              </a:rPr>
              <a:t>This assessment will cover the process of planning</a:t>
            </a:r>
            <a:r>
              <a:rPr lang="en-AU" sz="900" dirty="0">
                <a:solidFill>
                  <a:srgbClr val="B7B7B7"/>
                </a:solidFill>
                <a:latin typeface="Roboto"/>
                <a:ea typeface="Roboto"/>
                <a:cs typeface="Roboto"/>
                <a:sym typeface="Roboto"/>
              </a:rPr>
              <a:t> actions that could further your career goals and then undertaking actions that move you forward on a career pathway.</a:t>
            </a:r>
          </a:p>
          <a:p>
            <a:pPr marL="0" marR="0" lvl="0" indent="0" algn="l" rtl="0">
              <a:lnSpc>
                <a:spcPct val="100000"/>
              </a:lnSpc>
              <a:spcBef>
                <a:spcPts val="0"/>
              </a:spcBef>
              <a:spcAft>
                <a:spcPts val="0"/>
              </a:spcAft>
              <a:buClr>
                <a:srgbClr val="92D050"/>
              </a:buClr>
              <a:buSzPts val="2800"/>
              <a:buFont typeface="Arial"/>
              <a:buNone/>
            </a:pPr>
            <a:endParaRPr lang="en-AU"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sz="900" dirty="0">
              <a:solidFill>
                <a:srgbClr val="B7B7B7"/>
              </a:solidFill>
              <a:latin typeface="Roboto"/>
              <a:ea typeface="Roboto"/>
              <a:cs typeface="Roboto"/>
              <a:sym typeface="Roboto"/>
            </a:endParaRPr>
          </a:p>
          <a:p>
            <a:pPr marL="0" marR="0" lvl="0" indent="0" algn="l" rtl="0">
              <a:lnSpc>
                <a:spcPct val="115000"/>
              </a:lnSpc>
              <a:spcBef>
                <a:spcPts val="0"/>
              </a:spcBef>
              <a:spcAft>
                <a:spcPts val="0"/>
              </a:spcAft>
              <a:buClr>
                <a:srgbClr val="92D050"/>
              </a:buClr>
              <a:buSzPts val="2800"/>
              <a:buFont typeface="Arial"/>
              <a:buNone/>
            </a:pPr>
            <a:r>
              <a:rPr lang="en-AU" sz="900" b="1" i="0" u="none" strike="noStrike" cap="none" dirty="0">
                <a:solidFill>
                  <a:srgbClr val="D9D9D9"/>
                </a:solidFill>
                <a:latin typeface="Roboto"/>
                <a:ea typeface="Roboto"/>
                <a:cs typeface="Roboto"/>
                <a:sym typeface="Roboto"/>
              </a:rPr>
              <a:t>The assessment will include:</a:t>
            </a:r>
            <a:endParaRPr sz="900" dirty="0">
              <a:latin typeface="Roboto"/>
              <a:ea typeface="Roboto"/>
              <a:cs typeface="Roboto"/>
              <a:sym typeface="Roboto"/>
            </a:endParaRPr>
          </a:p>
          <a:p>
            <a:pPr marL="342900" lvl="0" indent="-228600">
              <a:lnSpc>
                <a:spcPct val="115000"/>
              </a:lnSpc>
              <a:spcBef>
                <a:spcPts val="0"/>
              </a:spcBef>
              <a:buClr>
                <a:srgbClr val="00B0F0"/>
              </a:buClr>
              <a:buSzPts val="900"/>
              <a:buFont typeface="Roboto"/>
              <a:buChar char="•"/>
            </a:pPr>
            <a:r>
              <a:rPr lang="en-US" sz="900" dirty="0">
                <a:solidFill>
                  <a:srgbClr val="B7B7B7"/>
                </a:solidFill>
                <a:latin typeface="Roboto"/>
                <a:ea typeface="Roboto"/>
                <a:cs typeface="Roboto"/>
                <a:sym typeface="Roboto"/>
              </a:rPr>
              <a:t>Nominating career goal.</a:t>
            </a:r>
          </a:p>
          <a:p>
            <a:pPr marL="342900" lvl="0" indent="-228600">
              <a:lnSpc>
                <a:spcPct val="115000"/>
              </a:lnSpc>
              <a:spcBef>
                <a:spcPts val="0"/>
              </a:spcBef>
              <a:buClr>
                <a:srgbClr val="00B0F0"/>
              </a:buClr>
              <a:buSzPts val="900"/>
              <a:buFont typeface="Roboto"/>
              <a:buChar char="•"/>
            </a:pPr>
            <a:r>
              <a:rPr lang="en-US" sz="900" dirty="0">
                <a:solidFill>
                  <a:srgbClr val="B7B7B7"/>
                </a:solidFill>
                <a:latin typeface="Roboto"/>
                <a:ea typeface="Roboto"/>
                <a:cs typeface="Roboto"/>
                <a:sym typeface="Roboto"/>
              </a:rPr>
              <a:t>Listing and undertaking short-term actions</a:t>
            </a:r>
          </a:p>
          <a:p>
            <a:pPr marL="342900" lvl="0" indent="-228600">
              <a:lnSpc>
                <a:spcPct val="115000"/>
              </a:lnSpc>
              <a:spcBef>
                <a:spcPts val="0"/>
              </a:spcBef>
              <a:buClr>
                <a:srgbClr val="00B0F0"/>
              </a:buClr>
              <a:buSzPts val="900"/>
              <a:buFont typeface="Roboto"/>
              <a:buChar char="•"/>
            </a:pPr>
            <a:r>
              <a:rPr lang="en-US" sz="900" dirty="0">
                <a:solidFill>
                  <a:srgbClr val="B7B7B7"/>
                </a:solidFill>
                <a:latin typeface="Roboto"/>
                <a:ea typeface="Roboto"/>
                <a:cs typeface="Roboto"/>
                <a:sym typeface="Roboto"/>
              </a:rPr>
              <a:t>Planning long term actions</a:t>
            </a:r>
          </a:p>
          <a:p>
            <a:pPr marL="342900" lvl="0" indent="-228600">
              <a:lnSpc>
                <a:spcPct val="115000"/>
              </a:lnSpc>
              <a:spcBef>
                <a:spcPts val="0"/>
              </a:spcBef>
              <a:buClr>
                <a:srgbClr val="00B0F0"/>
              </a:buClr>
              <a:buSzPts val="900"/>
              <a:buFont typeface="Roboto"/>
              <a:buChar char="•"/>
            </a:pPr>
            <a:r>
              <a:rPr lang="en-US" sz="900" dirty="0">
                <a:solidFill>
                  <a:srgbClr val="B7B7B7"/>
                </a:solidFill>
                <a:latin typeface="Roboto"/>
                <a:ea typeface="Roboto"/>
                <a:cs typeface="Roboto"/>
                <a:sym typeface="Roboto"/>
              </a:rPr>
              <a:t>Collect feedback on the actions you plan and undertake</a:t>
            </a:r>
          </a:p>
          <a:p>
            <a:pPr marL="342900" lvl="0" indent="-228600">
              <a:lnSpc>
                <a:spcPct val="115000"/>
              </a:lnSpc>
              <a:spcBef>
                <a:spcPts val="0"/>
              </a:spcBef>
              <a:buClr>
                <a:srgbClr val="00B0F0"/>
              </a:buClr>
              <a:buSzPts val="900"/>
              <a:buFont typeface="Roboto"/>
              <a:buChar char="•"/>
            </a:pPr>
            <a:r>
              <a:rPr lang="en-US" sz="900" dirty="0">
                <a:solidFill>
                  <a:srgbClr val="B7B7B7"/>
                </a:solidFill>
                <a:latin typeface="Roboto"/>
                <a:ea typeface="Roboto"/>
                <a:cs typeface="Roboto"/>
                <a:sym typeface="Roboto"/>
              </a:rPr>
              <a:t>Evaluate your processes and actions</a:t>
            </a:r>
          </a:p>
          <a:p>
            <a:pPr marL="0" lvl="0" indent="0" rtl="0">
              <a:lnSpc>
                <a:spcPct val="115000"/>
              </a:lnSpc>
              <a:spcBef>
                <a:spcPts val="0"/>
              </a:spcBef>
              <a:spcAft>
                <a:spcPts val="0"/>
              </a:spcAft>
              <a:buNone/>
            </a:pPr>
            <a:endParaRPr sz="900" b="1" dirty="0">
              <a:solidFill>
                <a:schemeClr val="lt2"/>
              </a:solidFill>
              <a:latin typeface="Roboto"/>
              <a:ea typeface="Roboto"/>
              <a:cs typeface="Roboto"/>
              <a:sym typeface="Roboto"/>
            </a:endParaRPr>
          </a:p>
          <a:p>
            <a:pPr marL="0" lvl="0" indent="0" rtl="0">
              <a:lnSpc>
                <a:spcPct val="115000"/>
              </a:lnSpc>
              <a:spcBef>
                <a:spcPts val="0"/>
              </a:spcBef>
              <a:spcAft>
                <a:spcPts val="0"/>
              </a:spcAft>
              <a:buNone/>
            </a:pPr>
            <a:r>
              <a:rPr lang="en-AU" sz="900" b="1" i="0" u="none" strike="noStrike" cap="none" dirty="0">
                <a:solidFill>
                  <a:schemeClr val="lt2"/>
                </a:solidFill>
                <a:latin typeface="Roboto"/>
                <a:ea typeface="Roboto"/>
                <a:cs typeface="Roboto"/>
                <a:sym typeface="Roboto"/>
              </a:rPr>
              <a:t>The assessment instructions:</a:t>
            </a:r>
            <a:endParaRPr sz="900" b="1" i="0" u="none" strike="noStrike" cap="none" dirty="0">
              <a:solidFill>
                <a:schemeClr val="lt2"/>
              </a:solidFill>
              <a:latin typeface="Roboto"/>
              <a:ea typeface="Roboto"/>
              <a:cs typeface="Roboto"/>
              <a:sym typeface="Roboto"/>
            </a:endParaRPr>
          </a:p>
          <a:p>
            <a:pPr marL="342900" lvl="0" indent="-228600" rtl="0">
              <a:lnSpc>
                <a:spcPct val="115000"/>
              </a:lnSpc>
              <a:spcBef>
                <a:spcPts val="0"/>
              </a:spcBef>
              <a:spcAft>
                <a:spcPts val="0"/>
              </a:spcAft>
              <a:buClr>
                <a:srgbClr val="00B0F0"/>
              </a:buClr>
              <a:buSzPts val="900"/>
              <a:buFont typeface="Roboto"/>
              <a:buChar char="•"/>
            </a:pPr>
            <a:r>
              <a:rPr lang="en-AU" sz="900" i="0" u="none" strike="noStrike" cap="none" dirty="0">
                <a:solidFill>
                  <a:srgbClr val="B7B7B7"/>
                </a:solidFill>
                <a:latin typeface="Roboto"/>
                <a:ea typeface="Roboto"/>
                <a:cs typeface="Roboto"/>
                <a:sym typeface="Roboto"/>
              </a:rPr>
              <a:t>All sections marked in </a:t>
            </a:r>
            <a:r>
              <a:rPr lang="en-AU" sz="900" i="0" u="none" strike="noStrike" cap="none" dirty="0">
                <a:solidFill>
                  <a:srgbClr val="92D050"/>
                </a:solidFill>
                <a:latin typeface="Roboto"/>
                <a:ea typeface="Roboto"/>
                <a:cs typeface="Roboto"/>
                <a:sym typeface="Roboto"/>
              </a:rPr>
              <a:t>green</a:t>
            </a:r>
            <a:r>
              <a:rPr lang="en-AU" sz="900" i="0" u="none" strike="noStrike" cap="none" dirty="0">
                <a:solidFill>
                  <a:srgbClr val="B7B7B7"/>
                </a:solidFill>
                <a:latin typeface="Roboto"/>
                <a:ea typeface="Roboto"/>
                <a:cs typeface="Roboto"/>
                <a:sym typeface="Roboto"/>
              </a:rPr>
              <a:t> must be edited/filled out by you.</a:t>
            </a:r>
          </a:p>
          <a:p>
            <a:pPr marL="342900" lvl="0" indent="-228600" rtl="0">
              <a:lnSpc>
                <a:spcPct val="115000"/>
              </a:lnSpc>
              <a:spcBef>
                <a:spcPts val="0"/>
              </a:spcBef>
              <a:spcAft>
                <a:spcPts val="0"/>
              </a:spcAft>
              <a:buClr>
                <a:srgbClr val="00B0F0"/>
              </a:buClr>
              <a:buSzPts val="900"/>
              <a:buFont typeface="Roboto"/>
              <a:buChar char="•"/>
            </a:pPr>
            <a:r>
              <a:rPr lang="en-AU" sz="900" dirty="0">
                <a:solidFill>
                  <a:srgbClr val="B7B7B7"/>
                </a:solidFill>
                <a:latin typeface="Roboto"/>
                <a:ea typeface="Roboto"/>
                <a:cs typeface="Roboto"/>
                <a:sym typeface="Roboto"/>
              </a:rPr>
              <a:t>Screen cap images are requested for some information.  This is to ensure information is not lost due to internet hyperlinks becoming broken.  Please ensure you screen capture information clearly so it can be read and assessed. </a:t>
            </a:r>
            <a:endParaRPr sz="900" dirty="0">
              <a:latin typeface="Roboto"/>
              <a:ea typeface="Roboto"/>
              <a:cs typeface="Roboto"/>
              <a:sym typeface="Roboto"/>
            </a:endParaRPr>
          </a:p>
          <a:p>
            <a:pPr marL="0" marR="0" lvl="0" indent="0" algn="l" rtl="0">
              <a:lnSpc>
                <a:spcPct val="150000"/>
              </a:lnSpc>
              <a:spcBef>
                <a:spcPts val="518"/>
              </a:spcBef>
              <a:spcAft>
                <a:spcPts val="0"/>
              </a:spcAft>
              <a:buClr>
                <a:srgbClr val="92D050"/>
              </a:buClr>
              <a:buSzPts val="2800"/>
              <a:buFont typeface="Arial"/>
              <a:buNone/>
            </a:pPr>
            <a:endParaRPr sz="900" b="0" i="0" u="none" strike="noStrike" cap="none" dirty="0">
              <a:solidFill>
                <a:srgbClr val="B7B7B7"/>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dirty="0" err="1">
                <a:latin typeface="Roboto"/>
                <a:ea typeface="Roboto"/>
                <a:cs typeface="Roboto"/>
                <a:sym typeface="Roboto"/>
              </a:rPr>
              <a:t>Studios|</a:t>
            </a:r>
            <a:r>
              <a:rPr lang="en-AU" sz="3000" dirty="0" err="1">
                <a:solidFill>
                  <a:srgbClr val="8CB3E3"/>
                </a:solidFill>
                <a:latin typeface="Roboto"/>
                <a:ea typeface="Roboto"/>
                <a:cs typeface="Roboto"/>
                <a:sym typeface="Roboto"/>
              </a:rPr>
              <a:t>Studio</a:t>
            </a:r>
            <a:r>
              <a:rPr lang="en-AU" sz="3000" dirty="0">
                <a:solidFill>
                  <a:srgbClr val="8CB3E3"/>
                </a:solidFill>
                <a:latin typeface="Roboto"/>
                <a:ea typeface="Roboto"/>
                <a:cs typeface="Roboto"/>
                <a:sym typeface="Roboto"/>
              </a:rPr>
              <a:t> list</a:t>
            </a:r>
            <a:endParaRPr dirty="0"/>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74344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Identify a few studios near to you (local studios) and post a link to their website.  (3)</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Identify some international studios and post a link to their website.  (3)</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3" name="Graphic 2" descr="Building">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9" name="Graphic 8" descr="Home">
            <a:hlinkClick r:id="rId5" action="ppaction://hlinksldjump"/>
            <a:extLst>
              <a:ext uri="{FF2B5EF4-FFF2-40B4-BE49-F238E27FC236}">
                <a16:creationId xmlns:a16="http://schemas.microsoft.com/office/drawing/2014/main" id="{C102E092-3180-4254-A216-5578738832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graphicFrame>
        <p:nvGraphicFramePr>
          <p:cNvPr id="8" name="Google Shape;293;p44">
            <a:extLst>
              <a:ext uri="{FF2B5EF4-FFF2-40B4-BE49-F238E27FC236}">
                <a16:creationId xmlns:a16="http://schemas.microsoft.com/office/drawing/2014/main" id="{14E80E7F-C859-4B3E-98E5-7AA81C0ECB45}"/>
              </a:ext>
            </a:extLst>
          </p:cNvPr>
          <p:cNvGraphicFramePr/>
          <p:nvPr>
            <p:extLst>
              <p:ext uri="{D42A27DB-BD31-4B8C-83A1-F6EECF244321}">
                <p14:modId xmlns:p14="http://schemas.microsoft.com/office/powerpoint/2010/main" val="2918349920"/>
              </p:ext>
            </p:extLst>
          </p:nvPr>
        </p:nvGraphicFramePr>
        <p:xfrm>
          <a:off x="426675" y="1591244"/>
          <a:ext cx="7904475" cy="1295280"/>
        </p:xfrm>
        <a:graphic>
          <a:graphicData uri="http://schemas.openxmlformats.org/drawingml/2006/table">
            <a:tbl>
              <a:tblPr>
                <a:noFill/>
                <a:tableStyleId>{2DE40A0A-F175-4DEE-BA99-264EB937CA04}</a:tableStyleId>
              </a:tblPr>
              <a:tblGrid>
                <a:gridCol w="3151725">
                  <a:extLst>
                    <a:ext uri="{9D8B030D-6E8A-4147-A177-3AD203B41FA5}">
                      <a16:colId xmlns:a16="http://schemas.microsoft.com/office/drawing/2014/main" val="3179543082"/>
                    </a:ext>
                  </a:extLst>
                </a:gridCol>
                <a:gridCol w="4752750">
                  <a:extLst>
                    <a:ext uri="{9D8B030D-6E8A-4147-A177-3AD203B41FA5}">
                      <a16:colId xmlns:a16="http://schemas.microsoft.com/office/drawing/2014/main" val="20000"/>
                    </a:ext>
                  </a:extLst>
                </a:gridCol>
              </a:tblGrid>
              <a:tr h="309202">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Local studio name</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Link to studio website</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GAP Studios</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www.gapstudios.com.au</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Phoenix Dance Studios</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www.phoenixdancestudios.com.au</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Messiah Studios</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www.messiahstudios.com.au</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bl>
          </a:graphicData>
        </a:graphic>
      </p:graphicFrame>
      <p:graphicFrame>
        <p:nvGraphicFramePr>
          <p:cNvPr id="11" name="Google Shape;293;p44">
            <a:extLst>
              <a:ext uri="{FF2B5EF4-FFF2-40B4-BE49-F238E27FC236}">
                <a16:creationId xmlns:a16="http://schemas.microsoft.com/office/drawing/2014/main" id="{B2B13CA3-CBE2-4FBF-B94E-135C8DC8610F}"/>
              </a:ext>
            </a:extLst>
          </p:cNvPr>
          <p:cNvGraphicFramePr/>
          <p:nvPr>
            <p:extLst>
              <p:ext uri="{D42A27DB-BD31-4B8C-83A1-F6EECF244321}">
                <p14:modId xmlns:p14="http://schemas.microsoft.com/office/powerpoint/2010/main" val="1624682489"/>
              </p:ext>
            </p:extLst>
          </p:nvPr>
        </p:nvGraphicFramePr>
        <p:xfrm>
          <a:off x="425925" y="3175551"/>
          <a:ext cx="7904475" cy="1295280"/>
        </p:xfrm>
        <a:graphic>
          <a:graphicData uri="http://schemas.openxmlformats.org/drawingml/2006/table">
            <a:tbl>
              <a:tblPr>
                <a:noFill/>
                <a:tableStyleId>{2DE40A0A-F175-4DEE-BA99-264EB937CA04}</a:tableStyleId>
              </a:tblPr>
              <a:tblGrid>
                <a:gridCol w="3151725">
                  <a:extLst>
                    <a:ext uri="{9D8B030D-6E8A-4147-A177-3AD203B41FA5}">
                      <a16:colId xmlns:a16="http://schemas.microsoft.com/office/drawing/2014/main" val="3179543082"/>
                    </a:ext>
                  </a:extLst>
                </a:gridCol>
                <a:gridCol w="4752750">
                  <a:extLst>
                    <a:ext uri="{9D8B030D-6E8A-4147-A177-3AD203B41FA5}">
                      <a16:colId xmlns:a16="http://schemas.microsoft.com/office/drawing/2014/main" val="20000"/>
                    </a:ext>
                  </a:extLst>
                </a:gridCol>
              </a:tblGrid>
              <a:tr h="309202">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International studio name</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Link to studio website</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NBCUniversal International Studios</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productionguild.com</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Studio Pilates</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www.studiopilates.com</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chemeClr val="bg1"/>
                          </a:solidFill>
                          <a:effectLst/>
                          <a:latin typeface="Arial"/>
                          <a:ea typeface="Arial"/>
                          <a:cs typeface="Arial"/>
                          <a:sym typeface="Arial"/>
                        </a:rPr>
                        <a:t>Studio International</a:t>
                      </a:r>
                      <a:endParaRPr lang="en-AU" sz="900" b="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chemeClr val="bg1"/>
                          </a:solidFill>
                          <a:effectLst/>
                          <a:latin typeface="Arial"/>
                          <a:ea typeface="Arial"/>
                          <a:cs typeface="Arial"/>
                          <a:sym typeface="Arial"/>
                        </a:rPr>
                        <a:t>https://</a:t>
                      </a:r>
                      <a:r>
                        <a:rPr lang="en-AU" sz="900" b="0" i="0" u="none" strike="noStrike" cap="none" dirty="0" err="1">
                          <a:solidFill>
                            <a:schemeClr val="bg1"/>
                          </a:solidFill>
                          <a:effectLst/>
                          <a:latin typeface="Arial"/>
                          <a:ea typeface="Arial"/>
                          <a:cs typeface="Arial"/>
                          <a:sym typeface="Arial"/>
                        </a:rPr>
                        <a:t>www.studiointernational.com</a:t>
                      </a:r>
                      <a:r>
                        <a:rPr lang="en-AU" sz="900" b="0" i="0" u="none" strike="noStrike" cap="none" dirty="0">
                          <a:solidFill>
                            <a:schemeClr val="bg1"/>
                          </a:solidFill>
                          <a:effectLst/>
                          <a:latin typeface="Arial"/>
                          <a:ea typeface="Arial"/>
                          <a:cs typeface="Arial"/>
                          <a:sym typeface="Arial"/>
                        </a:rPr>
                        <a:t>/</a:t>
                      </a:r>
                      <a:endParaRPr kumimoji="0" lang="en-AU" sz="900" b="0" i="0" u="none" strike="noStrike" kern="0" cap="none" spc="0" normalizeH="0" baseline="0" noProof="0" dirty="0">
                        <a:ln>
                          <a:noFill/>
                        </a:ln>
                        <a:solidFill>
                          <a:schemeClr val="bg1"/>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bl>
          </a:graphicData>
        </a:graphic>
      </p:graphicFrame>
    </p:spTree>
    <p:extLst>
      <p:ext uri="{BB962C8B-B14F-4D97-AF65-F5344CB8AC3E}">
        <p14:creationId xmlns:p14="http://schemas.microsoft.com/office/powerpoint/2010/main" val="2480760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err="1">
                <a:latin typeface="Roboto"/>
                <a:ea typeface="Roboto"/>
                <a:cs typeface="Roboto"/>
                <a:sym typeface="Roboto"/>
              </a:rPr>
              <a:t>Studio|</a:t>
            </a:r>
            <a:r>
              <a:rPr lang="en-AU" sz="3000" err="1">
                <a:solidFill>
                  <a:srgbClr val="8CB3E3"/>
                </a:solidFill>
                <a:latin typeface="Roboto"/>
                <a:ea typeface="Roboto"/>
                <a:cs typeface="Roboto"/>
                <a:sym typeface="Roboto"/>
              </a:rPr>
              <a:t>Studio</a:t>
            </a:r>
            <a:r>
              <a:rPr lang="en-AU" sz="3000">
                <a:solidFill>
                  <a:srgbClr val="8CB3E3"/>
                </a:solidFill>
                <a:latin typeface="Roboto"/>
                <a:ea typeface="Roboto"/>
                <a:cs typeface="Roboto"/>
                <a:sym typeface="Roboto"/>
              </a:rPr>
              <a:t> review</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Choose one local and one international studio from your list.</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Research them and report on some findings, focusing on what they produce or how they produce it. Ensure you are reporting accurate information.</a:t>
            </a:r>
          </a:p>
          <a:p>
            <a:pPr marL="0" lvl="0" indent="0">
              <a:spcBef>
                <a:spcPts val="0"/>
              </a:spcBef>
              <a:buNone/>
            </a:pPr>
            <a:endParaRPr lang="en-US" sz="900" dirty="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Find out what software they use?  </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Find out how many staff they employ?</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Find other information about how the studio produces its products?</a:t>
            </a:r>
          </a:p>
        </p:txBody>
      </p:sp>
      <p:pic>
        <p:nvPicPr>
          <p:cNvPr id="9" name="Graphic 8" descr="Building">
            <a:extLst>
              <a:ext uri="{FF2B5EF4-FFF2-40B4-BE49-F238E27FC236}">
                <a16:creationId xmlns:a16="http://schemas.microsoft.com/office/drawing/2014/main" id="{B6595806-8C20-4513-A4FC-E8E815CB31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7" name="Google Shape;293;p44">
            <a:extLst>
              <a:ext uri="{FF2B5EF4-FFF2-40B4-BE49-F238E27FC236}">
                <a16:creationId xmlns:a16="http://schemas.microsoft.com/office/drawing/2014/main" id="{2E5F0B64-DEFC-4509-B9F3-6BC662A4A575}"/>
              </a:ext>
            </a:extLst>
          </p:cNvPr>
          <p:cNvGraphicFramePr/>
          <p:nvPr>
            <p:extLst>
              <p:ext uri="{D42A27DB-BD31-4B8C-83A1-F6EECF244321}">
                <p14:modId xmlns:p14="http://schemas.microsoft.com/office/powerpoint/2010/main" val="2958764957"/>
              </p:ext>
            </p:extLst>
          </p:nvPr>
        </p:nvGraphicFramePr>
        <p:xfrm>
          <a:off x="425925" y="2327389"/>
          <a:ext cx="7904475" cy="1661070"/>
        </p:xfrm>
        <a:graphic>
          <a:graphicData uri="http://schemas.openxmlformats.org/drawingml/2006/table">
            <a:tbl>
              <a:tblPr>
                <a:noFill/>
                <a:tableStyleId>{2DE40A0A-F175-4DEE-BA99-264EB937CA04}</a:tableStyleId>
              </a:tblPr>
              <a:tblGrid>
                <a:gridCol w="3151725">
                  <a:extLst>
                    <a:ext uri="{9D8B030D-6E8A-4147-A177-3AD203B41FA5}">
                      <a16:colId xmlns:a16="http://schemas.microsoft.com/office/drawing/2014/main" val="3179543082"/>
                    </a:ext>
                  </a:extLst>
                </a:gridCol>
                <a:gridCol w="4752750">
                  <a:extLst>
                    <a:ext uri="{9D8B030D-6E8A-4147-A177-3AD203B41FA5}">
                      <a16:colId xmlns:a16="http://schemas.microsoft.com/office/drawing/2014/main" val="20000"/>
                    </a:ext>
                  </a:extLst>
                </a:gridCol>
              </a:tblGrid>
              <a:tr h="309202">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Studio name</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cs typeface="Roboto"/>
                          <a:sym typeface="Roboto"/>
                        </a:rPr>
                        <a:t>Production trivia</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000000"/>
                          </a:solidFill>
                          <a:effectLst/>
                          <a:latin typeface="Arial"/>
                          <a:ea typeface="Arial"/>
                          <a:cs typeface="Arial"/>
                          <a:sym typeface="Arial"/>
                        </a:rPr>
                        <a:t>Phoenix Dance Studios</a:t>
                      </a:r>
                      <a:endParaRPr lang="en-AU" sz="900" b="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Emails, websites, website interactive chat, zoom, phone number</a:t>
                      </a:r>
                    </a:p>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11 staff</a:t>
                      </a:r>
                    </a:p>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Teaching dance, competitions, dance exams.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92D050"/>
                          </a:solidFill>
                          <a:latin typeface="Roboto"/>
                          <a:ea typeface="Roboto"/>
                          <a:cs typeface="Roboto"/>
                          <a:sym typeface="Roboto"/>
                        </a:rPr>
                        <a:t>International Studio name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Film, digital payroll workflow, websites.</a:t>
                      </a:r>
                    </a:p>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People on the head of board are 16 with hundreds of staff</a:t>
                      </a:r>
                    </a:p>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Advertisements, photography, filming.</a:t>
                      </a:r>
                    </a:p>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endParaRPr kumimoji="0" lang="en-AU" sz="900" b="0" i="0" u="none" strike="noStrike" kern="0" cap="none" spc="0" normalizeH="0" baseline="0" noProof="0" dirty="0">
                        <a:ln>
                          <a:noFill/>
                        </a:ln>
                        <a:solidFill>
                          <a:srgbClr val="92D050"/>
                        </a:solidFill>
                        <a:effectLst/>
                        <a:uLnTx/>
                        <a:uFillTx/>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Tree>
    <p:extLst>
      <p:ext uri="{BB962C8B-B14F-4D97-AF65-F5344CB8AC3E}">
        <p14:creationId xmlns:p14="http://schemas.microsoft.com/office/powerpoint/2010/main" val="5876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a:latin typeface="Roboto"/>
                <a:ea typeface="Roboto"/>
                <a:cs typeface="Roboto"/>
                <a:sym typeface="Roboto"/>
              </a:rPr>
              <a:t>Network 1|</a:t>
            </a:r>
            <a:r>
              <a:rPr lang="en-AU" sz="3000">
                <a:solidFill>
                  <a:srgbClr val="8CB3E3"/>
                </a:solidFill>
                <a:latin typeface="Roboto"/>
                <a:ea typeface="Roboto"/>
                <a:cs typeface="Roboto"/>
                <a:sym typeface="Roboto"/>
              </a:rPr>
              <a:t>Personal close</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1427861"/>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Think about your immediate personal network.  Think about the people who can offer you advice and feedback.  </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These are people who you can talk directly with.  These people may include family, friends, fellow students, trainers, work colleges, </a:t>
            </a:r>
            <a:r>
              <a:rPr lang="en-US" sz="900" dirty="0" err="1">
                <a:solidFill>
                  <a:srgbClr val="B7B7B7"/>
                </a:solidFill>
                <a:latin typeface="Roboto"/>
                <a:ea typeface="Roboto"/>
                <a:cs typeface="Roboto"/>
                <a:sym typeface="Roboto"/>
              </a:rPr>
              <a:t>etc</a:t>
            </a: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indent="0">
              <a:spcBef>
                <a:spcPts val="0"/>
              </a:spcBef>
              <a:buClr>
                <a:schemeClr val="bg1">
                  <a:lumMod val="75000"/>
                </a:schemeClr>
              </a:buClr>
              <a:buSzPct val="100000"/>
              <a:buNone/>
            </a:pPr>
            <a:r>
              <a:rPr lang="en-US" sz="900" dirty="0">
                <a:solidFill>
                  <a:srgbClr val="B7B7B7"/>
                </a:solidFill>
                <a:latin typeface="Roboto"/>
                <a:ea typeface="Roboto"/>
                <a:cs typeface="Roboto"/>
                <a:sym typeface="Roboto"/>
              </a:rPr>
              <a:t>How many people in your immediate personal network could you:</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call on for advice on artistic / technical matters.</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call on for advice on soft skills related matters.</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call on for advice on employment and job-related matters.</a:t>
            </a:r>
          </a:p>
          <a:p>
            <a:pPr marL="0" indent="0">
              <a:spcBef>
                <a:spcPts val="0"/>
              </a:spcBef>
              <a:buClr>
                <a:schemeClr val="bg1">
                  <a:lumMod val="75000"/>
                </a:schemeClr>
              </a:buClr>
              <a:buSzPct val="100000"/>
              <a:buNone/>
            </a:pPr>
            <a:r>
              <a:rPr lang="en-US" sz="900" dirty="0">
                <a:solidFill>
                  <a:srgbClr val="B7B7B7"/>
                </a:solidFill>
                <a:latin typeface="Roboto"/>
                <a:ea typeface="Roboto"/>
                <a:cs typeface="Roboto"/>
                <a:sym typeface="Roboto"/>
              </a:rPr>
              <a:t>   </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2241951492"/>
              </p:ext>
            </p:extLst>
          </p:nvPr>
        </p:nvGraphicFramePr>
        <p:xfrm>
          <a:off x="2427890" y="2489947"/>
          <a:ext cx="4398580" cy="1812892"/>
        </p:xfrm>
        <a:graphic>
          <a:graphicData uri="http://schemas.openxmlformats.org/drawingml/2006/table">
            <a:tbl>
              <a:tblPr>
                <a:noFill/>
                <a:tableStyleId>{2DE40A0A-F175-4DEE-BA99-264EB937CA04}</a:tableStyleId>
              </a:tblPr>
              <a:tblGrid>
                <a:gridCol w="2166217">
                  <a:extLst>
                    <a:ext uri="{9D8B030D-6E8A-4147-A177-3AD203B41FA5}">
                      <a16:colId xmlns:a16="http://schemas.microsoft.com/office/drawing/2014/main" val="3179543082"/>
                    </a:ext>
                  </a:extLst>
                </a:gridCol>
                <a:gridCol w="2232363">
                  <a:extLst>
                    <a:ext uri="{9D8B030D-6E8A-4147-A177-3AD203B41FA5}">
                      <a16:colId xmlns:a16="http://schemas.microsoft.com/office/drawing/2014/main" val="20000"/>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Personal close network (approximate size)</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0" i="0" u="none" strike="noStrike" cap="none">
                          <a:solidFill>
                            <a:schemeClr val="bg1">
                              <a:lumMod val="75000"/>
                            </a:schemeClr>
                          </a:solidFill>
                          <a:latin typeface="Roboto"/>
                          <a:ea typeface="Roboto"/>
                          <a:cs typeface="Roboto"/>
                          <a:sym typeface="Roboto"/>
                        </a:rPr>
                        <a:t>Artistic / technical matters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Approximately 10 people</a:t>
                      </a:r>
                    </a:p>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4109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0" i="0" u="none" strike="noStrike" cap="none">
                          <a:solidFill>
                            <a:schemeClr val="bg1">
                              <a:lumMod val="75000"/>
                            </a:schemeClr>
                          </a:solidFill>
                          <a:latin typeface="Roboto"/>
                          <a:ea typeface="Roboto"/>
                          <a:cs typeface="Roboto"/>
                          <a:sym typeface="Roboto"/>
                        </a:rPr>
                        <a:t>Soft skill related matters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Approximate 2 people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0" i="0" u="none" strike="noStrike" cap="none">
                          <a:solidFill>
                            <a:schemeClr val="bg1">
                              <a:lumMod val="75000"/>
                            </a:schemeClr>
                          </a:solidFill>
                          <a:latin typeface="Roboto"/>
                          <a:ea typeface="Roboto"/>
                          <a:cs typeface="Roboto"/>
                          <a:sym typeface="Roboto"/>
                        </a:rPr>
                        <a:t>Employment / job related matters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Approximate 3 people</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237765255"/>
                  </a:ext>
                </a:extLst>
              </a:tr>
            </a:tbl>
          </a:graphicData>
        </a:graphic>
      </p:graphicFrame>
      <p:pic>
        <p:nvPicPr>
          <p:cNvPr id="7" name="Graphic 6" descr="Social network">
            <a:extLst>
              <a:ext uri="{FF2B5EF4-FFF2-40B4-BE49-F238E27FC236}">
                <a16:creationId xmlns:a16="http://schemas.microsoft.com/office/drawing/2014/main" id="{90A763FD-4A44-4624-8C23-F836589D3F0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09D792BE-0261-4925-8B26-2EADB05B9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376791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Network 1|</a:t>
            </a:r>
            <a:r>
              <a:rPr lang="en-AU">
                <a:solidFill>
                  <a:srgbClr val="8CB3E3"/>
                </a:solidFill>
                <a:latin typeface="Roboto"/>
                <a:ea typeface="Roboto"/>
                <a:sym typeface="Roboto"/>
              </a:rPr>
              <a:t>Personal </a:t>
            </a:r>
            <a:r>
              <a:rPr lang="en-AU">
                <a:solidFill>
                  <a:srgbClr val="8CB3E3"/>
                </a:solidFill>
                <a:latin typeface="Roboto"/>
                <a:ea typeface="Roboto"/>
                <a:cs typeface="Roboto"/>
                <a:sym typeface="Roboto"/>
              </a:rPr>
              <a:t>Extended</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423864077"/>
              </p:ext>
            </p:extLst>
          </p:nvPr>
        </p:nvGraphicFramePr>
        <p:xfrm>
          <a:off x="425925" y="2802322"/>
          <a:ext cx="7904475" cy="1596560"/>
        </p:xfrm>
        <a:graphic>
          <a:graphicData uri="http://schemas.openxmlformats.org/drawingml/2006/table">
            <a:tbl>
              <a:tblPr>
                <a:noFill/>
                <a:tableStyleId>{2DE40A0A-F175-4DEE-BA99-264EB937CA04}</a:tableStyleId>
              </a:tblPr>
              <a:tblGrid>
                <a:gridCol w="2043676">
                  <a:extLst>
                    <a:ext uri="{9D8B030D-6E8A-4147-A177-3AD203B41FA5}">
                      <a16:colId xmlns:a16="http://schemas.microsoft.com/office/drawing/2014/main" val="3179543082"/>
                    </a:ext>
                  </a:extLst>
                </a:gridCol>
                <a:gridCol w="5860799">
                  <a:extLst>
                    <a:ext uri="{9D8B030D-6E8A-4147-A177-3AD203B41FA5}">
                      <a16:colId xmlns:a16="http://schemas.microsoft.com/office/drawing/2014/main" val="20000"/>
                    </a:ext>
                  </a:extLst>
                </a:gridCol>
              </a:tblGrid>
              <a:tr h="358421">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Extended network</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5603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Describe the extended network you have right now!</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My network to communicate professional is a very small circle with only a couple of people to talk to about it. I have other networks about hobbies and interests but nothing professionally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5328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Are there any easy steps you could take to expand you current extended network?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latin typeface="Roboto"/>
                          <a:ea typeface="Roboto"/>
                          <a:cs typeface="Roboto"/>
                          <a:sym typeface="Roboto"/>
                        </a:rPr>
                        <a:t>I can follow more people on social media with the same professional interests of mine  and get to know more people I can communicate with on a professional matter.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65042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Your personal extended network is made up of people who you are not in direct contact with.</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This could include people you don’t know in person, but are a member of a group you are a part of (</a:t>
            </a:r>
            <a:r>
              <a:rPr lang="en-US" sz="900" err="1">
                <a:solidFill>
                  <a:srgbClr val="B7B7B7"/>
                </a:solidFill>
                <a:latin typeface="Roboto"/>
                <a:ea typeface="Roboto"/>
                <a:cs typeface="Roboto"/>
                <a:sym typeface="Roboto"/>
              </a:rPr>
              <a:t>eg</a:t>
            </a:r>
            <a:r>
              <a:rPr lang="en-US" sz="900">
                <a:solidFill>
                  <a:srgbClr val="B7B7B7"/>
                </a:solidFill>
                <a:latin typeface="Roboto"/>
                <a:ea typeface="Roboto"/>
                <a:cs typeface="Roboto"/>
                <a:sym typeface="Roboto"/>
              </a:rPr>
              <a:t> a social media group)</a:t>
            </a:r>
          </a:p>
          <a:p>
            <a:pPr marL="0" lvl="0" indent="0">
              <a:spcBef>
                <a:spcPts val="0"/>
              </a:spcBef>
              <a:buNone/>
            </a:pPr>
            <a:r>
              <a:rPr lang="en-US" sz="900">
                <a:solidFill>
                  <a:srgbClr val="B7B7B7"/>
                </a:solidFill>
                <a:latin typeface="Roboto"/>
                <a:ea typeface="Roboto"/>
                <a:cs typeface="Roboto"/>
                <a:sym typeface="Roboto"/>
              </a:rPr>
              <a:t>This could also include people you know of.  You may need to talk “through” other people to make contact.</a:t>
            </a:r>
          </a:p>
          <a:p>
            <a:pPr marL="0" lvl="0" indent="0">
              <a:spcBef>
                <a:spcPts val="0"/>
              </a:spcBef>
              <a:buNone/>
            </a:pPr>
            <a:r>
              <a:rPr lang="en-US" sz="900">
                <a:solidFill>
                  <a:srgbClr val="B7B7B7"/>
                </a:solidFill>
                <a:latin typeface="Roboto"/>
                <a:ea typeface="Roboto"/>
                <a:cs typeface="Roboto"/>
                <a:sym typeface="Roboto"/>
              </a:rPr>
              <a:t>These people are “2 steps” away.</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In the box below describe the scope and extent of your personal extended network.</a:t>
            </a:r>
          </a:p>
          <a:p>
            <a:pPr marL="0" lvl="0" indent="0">
              <a:spcBef>
                <a:spcPts val="0"/>
              </a:spcBef>
              <a:buNone/>
            </a:pPr>
            <a:endParaRPr lang="en-US" sz="90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Do you “know of” some people who could help you develop as a professional?</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Do you have access to a group of people who could potentially support you?  (</a:t>
            </a:r>
            <a:r>
              <a:rPr lang="en-US" sz="900" err="1">
                <a:solidFill>
                  <a:srgbClr val="B7B7B7"/>
                </a:solidFill>
                <a:latin typeface="Roboto"/>
                <a:ea typeface="Roboto"/>
                <a:cs typeface="Roboto"/>
                <a:sym typeface="Roboto"/>
              </a:rPr>
              <a:t>eg</a:t>
            </a:r>
            <a:r>
              <a:rPr lang="en-US" sz="900">
                <a:solidFill>
                  <a:srgbClr val="B7B7B7"/>
                </a:solidFill>
                <a:latin typeface="Roboto"/>
                <a:ea typeface="Roboto"/>
                <a:cs typeface="Roboto"/>
                <a:sym typeface="Roboto"/>
              </a:rPr>
              <a:t> a Facebook group)</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Do you have some form of extended network you can get feedback or even advice from?</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7" name="Graphic 6" descr="Social network">
            <a:extLst>
              <a:ext uri="{FF2B5EF4-FFF2-40B4-BE49-F238E27FC236}">
                <a16:creationId xmlns:a16="http://schemas.microsoft.com/office/drawing/2014/main" id="{1BD11919-CB0A-44D5-9765-89441890B2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spTree>
    <p:extLst>
      <p:ext uri="{BB962C8B-B14F-4D97-AF65-F5344CB8AC3E}">
        <p14:creationId xmlns:p14="http://schemas.microsoft.com/office/powerpoint/2010/main" val="1701085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a:latin typeface="Roboto"/>
                <a:ea typeface="Roboto"/>
                <a:cs typeface="Roboto"/>
                <a:sym typeface="Roboto"/>
              </a:rPr>
              <a:t>Network 2|</a:t>
            </a:r>
            <a:r>
              <a:rPr lang="en-AU" sz="3000">
                <a:solidFill>
                  <a:srgbClr val="8CB3E3"/>
                </a:solidFill>
                <a:latin typeface="Roboto"/>
                <a:ea typeface="Roboto"/>
                <a:cs typeface="Roboto"/>
                <a:sym typeface="Roboto"/>
              </a:rPr>
              <a:t>Community close</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1728275"/>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Look for 2 local communities you could personally interact with that could help you develop professionally.  Focus on finding local groups that are near to where you are now, that you could have easy access to.</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The community could offer …</a:t>
            </a:r>
          </a:p>
          <a:p>
            <a:pPr marL="0" lvl="0" indent="0">
              <a:spcBef>
                <a:spcPts val="0"/>
              </a:spcBef>
              <a:buNone/>
            </a:pPr>
            <a:endParaRPr lang="en-US" sz="90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A competition</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Interaction with like minded people</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Networking</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Feedback</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Answering questions</a:t>
            </a:r>
          </a:p>
          <a:p>
            <a:pPr marL="171450" indent="-171450">
              <a:spcBef>
                <a:spcPts val="0"/>
              </a:spcBef>
              <a:buClr>
                <a:schemeClr val="bg1">
                  <a:lumMod val="75000"/>
                </a:schemeClr>
              </a:buClr>
              <a:buSzPct val="100000"/>
            </a:pPr>
            <a:endParaRPr lang="en-US" sz="900">
              <a:solidFill>
                <a:srgbClr val="B7B7B7"/>
              </a:solidFill>
              <a:latin typeface="Roboto"/>
              <a:ea typeface="Roboto"/>
              <a:cs typeface="Roboto"/>
              <a:sym typeface="Roboto"/>
            </a:endParaRPr>
          </a:p>
          <a:p>
            <a:pPr marL="0" indent="0">
              <a:spcBef>
                <a:spcPts val="0"/>
              </a:spcBef>
              <a:buClr>
                <a:schemeClr val="bg1">
                  <a:lumMod val="75000"/>
                </a:schemeClr>
              </a:buClr>
              <a:buSzPct val="100000"/>
              <a:buNone/>
            </a:pPr>
            <a:r>
              <a:rPr lang="en-US" sz="900">
                <a:solidFill>
                  <a:srgbClr val="B7B7B7"/>
                </a:solidFill>
                <a:latin typeface="Roboto"/>
                <a:ea typeface="Roboto"/>
                <a:cs typeface="Roboto"/>
                <a:sym typeface="Roboto"/>
              </a:rPr>
              <a:t>Describe (and link to) the communities in the box below.</a:t>
            </a:r>
          </a:p>
          <a:p>
            <a:pPr marL="171450" indent="-171450">
              <a:spcBef>
                <a:spcPts val="0"/>
              </a:spcBef>
              <a:buClr>
                <a:schemeClr val="bg1">
                  <a:lumMod val="75000"/>
                </a:schemeClr>
              </a:buClr>
              <a:buSzPct val="100000"/>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873492297"/>
              </p:ext>
            </p:extLst>
          </p:nvPr>
        </p:nvGraphicFramePr>
        <p:xfrm>
          <a:off x="454725" y="2887203"/>
          <a:ext cx="7904475" cy="1310550"/>
        </p:xfrm>
        <a:graphic>
          <a:graphicData uri="http://schemas.openxmlformats.org/drawingml/2006/table">
            <a:tbl>
              <a:tblPr>
                <a:noFill/>
                <a:tableStyleId>{2DE40A0A-F175-4DEE-BA99-264EB937CA04}</a:tableStyleId>
              </a:tblPr>
              <a:tblGrid>
                <a:gridCol w="2043676">
                  <a:extLst>
                    <a:ext uri="{9D8B030D-6E8A-4147-A177-3AD203B41FA5}">
                      <a16:colId xmlns:a16="http://schemas.microsoft.com/office/drawing/2014/main" val="3179543082"/>
                    </a:ext>
                  </a:extLst>
                </a:gridCol>
                <a:gridCol w="5860799">
                  <a:extLst>
                    <a:ext uri="{9D8B030D-6E8A-4147-A177-3AD203B41FA5}">
                      <a16:colId xmlns:a16="http://schemas.microsoft.com/office/drawing/2014/main" val="20000"/>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Close / local community</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a:solidFill>
                            <a:srgbClr val="B7B7B7"/>
                          </a:solidFill>
                          <a:latin typeface="Roboto"/>
                          <a:ea typeface="Roboto"/>
                          <a:cs typeface="Roboto"/>
                          <a:sym typeface="Roboto"/>
                        </a:rPr>
                        <a:t>Physical community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CODE4FUN near </a:t>
                      </a:r>
                      <a:r>
                        <a:rPr lang="en-AU" sz="900" i="0" u="none" strike="noStrike" cap="none" dirty="0" err="1">
                          <a:solidFill>
                            <a:srgbClr val="92D050"/>
                          </a:solidFill>
                          <a:latin typeface="Roboto"/>
                          <a:ea typeface="Roboto"/>
                          <a:cs typeface="Roboto"/>
                          <a:sym typeface="Roboto"/>
                        </a:rPr>
                        <a:t>chatswood</a:t>
                      </a:r>
                      <a:r>
                        <a:rPr lang="en-AU" sz="900" i="0" u="none" strike="noStrike" cap="none" dirty="0">
                          <a:solidFill>
                            <a:srgbClr val="92D050"/>
                          </a:solidFill>
                          <a:latin typeface="Roboto"/>
                          <a:ea typeface="Roboto"/>
                          <a:cs typeface="Roboto"/>
                          <a:sym typeface="Roboto"/>
                        </a:rPr>
                        <a:t>. https://www.code4fun.com.au/</a:t>
                      </a:r>
                    </a:p>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Online community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Reddit community for programming which ask questions, answer, interacts and communicate. https://</a:t>
                      </a:r>
                      <a:r>
                        <a:rPr lang="en-AU" sz="900" i="0" u="none" strike="noStrike" cap="none" dirty="0" err="1">
                          <a:solidFill>
                            <a:srgbClr val="92D050"/>
                          </a:solidFill>
                          <a:latin typeface="Roboto"/>
                          <a:ea typeface="Roboto"/>
                          <a:cs typeface="Roboto"/>
                          <a:sym typeface="Roboto"/>
                        </a:rPr>
                        <a:t>www.reddit.com</a:t>
                      </a:r>
                      <a:r>
                        <a:rPr lang="en-AU" sz="900" i="0" u="none" strike="noStrike" cap="none" dirty="0">
                          <a:solidFill>
                            <a:srgbClr val="92D050"/>
                          </a:solidFill>
                          <a:latin typeface="Roboto"/>
                          <a:ea typeface="Roboto"/>
                          <a:cs typeface="Roboto"/>
                          <a:sym typeface="Roboto"/>
                        </a:rPr>
                        <a:t>/r/programming/</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pic>
        <p:nvPicPr>
          <p:cNvPr id="7" name="Graphic 6" descr="Connections">
            <a:extLst>
              <a:ext uri="{FF2B5EF4-FFF2-40B4-BE49-F238E27FC236}">
                <a16:creationId xmlns:a16="http://schemas.microsoft.com/office/drawing/2014/main" id="{90A763FD-4A44-4624-8C23-F836589D3F0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20EB9A6B-0CF6-4098-91B9-DE7946C52E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2572895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Network 2|</a:t>
            </a:r>
            <a:r>
              <a:rPr lang="en-AU">
                <a:solidFill>
                  <a:srgbClr val="8CB3E3"/>
                </a:solidFill>
                <a:latin typeface="Roboto"/>
                <a:ea typeface="Roboto"/>
                <a:cs typeface="Roboto"/>
                <a:sym typeface="Roboto"/>
              </a:rPr>
              <a:t>Community Extended</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1749503040"/>
              </p:ext>
            </p:extLst>
          </p:nvPr>
        </p:nvGraphicFramePr>
        <p:xfrm>
          <a:off x="454725" y="2188586"/>
          <a:ext cx="8084477" cy="1249620"/>
        </p:xfrm>
        <a:graphic>
          <a:graphicData uri="http://schemas.openxmlformats.org/drawingml/2006/table">
            <a:tbl>
              <a:tblPr>
                <a:noFill/>
                <a:tableStyleId>{2DE40A0A-F175-4DEE-BA99-264EB937CA04}</a:tableStyleId>
              </a:tblPr>
              <a:tblGrid>
                <a:gridCol w="1280475">
                  <a:extLst>
                    <a:ext uri="{9D8B030D-6E8A-4147-A177-3AD203B41FA5}">
                      <a16:colId xmlns:a16="http://schemas.microsoft.com/office/drawing/2014/main" val="20000"/>
                    </a:ext>
                  </a:extLst>
                </a:gridCol>
                <a:gridCol w="1332000">
                  <a:extLst>
                    <a:ext uri="{9D8B030D-6E8A-4147-A177-3AD203B41FA5}">
                      <a16:colId xmlns:a16="http://schemas.microsoft.com/office/drawing/2014/main" val="3907078399"/>
                    </a:ext>
                  </a:extLst>
                </a:gridCol>
                <a:gridCol w="957600">
                  <a:extLst>
                    <a:ext uri="{9D8B030D-6E8A-4147-A177-3AD203B41FA5}">
                      <a16:colId xmlns:a16="http://schemas.microsoft.com/office/drawing/2014/main" val="2115130546"/>
                    </a:ext>
                  </a:extLst>
                </a:gridCol>
                <a:gridCol w="1029600">
                  <a:extLst>
                    <a:ext uri="{9D8B030D-6E8A-4147-A177-3AD203B41FA5}">
                      <a16:colId xmlns:a16="http://schemas.microsoft.com/office/drawing/2014/main" val="3557372564"/>
                    </a:ext>
                  </a:extLst>
                </a:gridCol>
                <a:gridCol w="885600">
                  <a:extLst>
                    <a:ext uri="{9D8B030D-6E8A-4147-A177-3AD203B41FA5}">
                      <a16:colId xmlns:a16="http://schemas.microsoft.com/office/drawing/2014/main" val="2460464649"/>
                    </a:ext>
                  </a:extLst>
                </a:gridCol>
                <a:gridCol w="892800">
                  <a:extLst>
                    <a:ext uri="{9D8B030D-6E8A-4147-A177-3AD203B41FA5}">
                      <a16:colId xmlns:a16="http://schemas.microsoft.com/office/drawing/2014/main" val="2664203953"/>
                    </a:ext>
                  </a:extLst>
                </a:gridCol>
                <a:gridCol w="864001">
                  <a:extLst>
                    <a:ext uri="{9D8B030D-6E8A-4147-A177-3AD203B41FA5}">
                      <a16:colId xmlns:a16="http://schemas.microsoft.com/office/drawing/2014/main" val="1184907159"/>
                    </a:ext>
                  </a:extLst>
                </a:gridCol>
                <a:gridCol w="842401">
                  <a:extLst>
                    <a:ext uri="{9D8B030D-6E8A-4147-A177-3AD203B41FA5}">
                      <a16:colId xmlns:a16="http://schemas.microsoft.com/office/drawing/2014/main" val="3233817145"/>
                    </a:ext>
                  </a:extLst>
                </a:gridCol>
              </a:tblGrid>
              <a:tr h="404098">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event name</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Link to website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When is it on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Ticket prices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Travel expenses</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(approx.)</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Accommodation expenses (approx.)</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Other expenses (approx.)</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Total cost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4507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ACYF</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b="0" i="0" u="none" strike="noStrike" cap="none" dirty="0">
                          <a:solidFill>
                            <a:schemeClr val="bg1"/>
                          </a:solidFill>
                          <a:effectLst/>
                          <a:latin typeface="Arial"/>
                          <a:ea typeface="Arial"/>
                          <a:cs typeface="Arial"/>
                          <a:sym typeface="Arial"/>
                        </a:rPr>
                        <a:t>https://www.cam1.org.au/</a:t>
                      </a:r>
                      <a:endParaRPr lang="en-AU" sz="90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December 2021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$220</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$523</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$642</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$90</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$1475</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0874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Look for a big external event that would be valuable for you to attend.  This could be a conference or expo that hosts industry developers, speakers and community.  Write a short description of why it would be valuable to attend.</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Find out the basic details of the event.</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Link to the website</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When is it on this year?</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How much would it cost to attend.  (approx.)  Include ticket prices, travel, accommodation and anything else needed.</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 </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9" name="Graphic 8" descr="Connections">
            <a:extLst>
              <a:ext uri="{FF2B5EF4-FFF2-40B4-BE49-F238E27FC236}">
                <a16:creationId xmlns:a16="http://schemas.microsoft.com/office/drawing/2014/main" id="{6C5B142B-616C-4DB6-82DA-56C11423553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7" name="Google Shape;293;p44">
            <a:extLst>
              <a:ext uri="{FF2B5EF4-FFF2-40B4-BE49-F238E27FC236}">
                <a16:creationId xmlns:a16="http://schemas.microsoft.com/office/drawing/2014/main" id="{17ED986C-58A4-43DE-8009-7538A3A32364}"/>
              </a:ext>
            </a:extLst>
          </p:cNvPr>
          <p:cNvGraphicFramePr/>
          <p:nvPr>
            <p:extLst>
              <p:ext uri="{D42A27DB-BD31-4B8C-83A1-F6EECF244321}">
                <p14:modId xmlns:p14="http://schemas.microsoft.com/office/powerpoint/2010/main" val="1547014754"/>
              </p:ext>
            </p:extLst>
          </p:nvPr>
        </p:nvGraphicFramePr>
        <p:xfrm>
          <a:off x="454725" y="3762811"/>
          <a:ext cx="8084477" cy="967991"/>
        </p:xfrm>
        <a:graphic>
          <a:graphicData uri="http://schemas.openxmlformats.org/drawingml/2006/table">
            <a:tbl>
              <a:tblPr>
                <a:noFill/>
                <a:tableStyleId>{2DE40A0A-F175-4DEE-BA99-264EB937CA04}</a:tableStyleId>
              </a:tblPr>
              <a:tblGrid>
                <a:gridCol w="8084477">
                  <a:extLst>
                    <a:ext uri="{9D8B030D-6E8A-4147-A177-3AD203B41FA5}">
                      <a16:colId xmlns:a16="http://schemas.microsoft.com/office/drawing/2014/main" val="20000"/>
                    </a:ext>
                  </a:extLst>
                </a:gridCol>
              </a:tblGrid>
              <a:tr h="358421">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Why would it be worth attending?</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5603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400" b="0" i="0" u="none" strike="noStrike" cap="none" dirty="0">
                          <a:solidFill>
                            <a:schemeClr val="bg1"/>
                          </a:solidFill>
                          <a:effectLst/>
                          <a:latin typeface="Arial"/>
                          <a:ea typeface="Arial"/>
                          <a:cs typeface="Arial"/>
                          <a:sym typeface="Arial"/>
                        </a:rPr>
                        <a:t>ACYF gives young people the opportunity to strengthen their relationship with the religious side of the world and have something to believe in</a:t>
                      </a:r>
                      <a:endParaRPr lang="en-AU" sz="900" i="0" u="none" strike="noStrike" cap="none"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4345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err="1">
                <a:latin typeface="Roboto"/>
                <a:ea typeface="Roboto"/>
                <a:cs typeface="Roboto"/>
                <a:sym typeface="Roboto"/>
              </a:rPr>
              <a:t>Information|</a:t>
            </a:r>
            <a:r>
              <a:rPr lang="en-AU" sz="3000" err="1">
                <a:solidFill>
                  <a:srgbClr val="8CB3E3"/>
                </a:solidFill>
                <a:latin typeface="Roboto"/>
                <a:ea typeface="Roboto"/>
                <a:cs typeface="Roboto"/>
                <a:sym typeface="Roboto"/>
              </a:rPr>
              <a:t>Sources</a:t>
            </a:r>
            <a:r>
              <a:rPr lang="en-AU" sz="3000">
                <a:solidFill>
                  <a:srgbClr val="8CB3E3"/>
                </a:solidFill>
                <a:latin typeface="Roboto"/>
                <a:ea typeface="Roboto"/>
                <a:cs typeface="Roboto"/>
                <a:sym typeface="Roboto"/>
              </a:rPr>
              <a:t> News</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1016704"/>
            <a:ext cx="7630873" cy="1683295"/>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Look for 2 information sources on industry news.</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Carefully choose your sources to ensure you get industry news that is of good quality.</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This could be from the following –</a:t>
            </a:r>
          </a:p>
          <a:p>
            <a:pPr marL="0" lvl="0" indent="0">
              <a:spcBef>
                <a:spcPts val="0"/>
              </a:spcBef>
              <a:buNone/>
            </a:pPr>
            <a:endParaRPr lang="en-US" sz="900" dirty="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Social media source</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Website / news articles</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A specific individual</a:t>
            </a:r>
          </a:p>
          <a:p>
            <a:pPr marL="171450" indent="-171450">
              <a:spcBef>
                <a:spcPts val="0"/>
              </a:spcBef>
              <a:buClr>
                <a:schemeClr val="bg1">
                  <a:lumMod val="75000"/>
                </a:schemeClr>
              </a:buClr>
              <a:buSzPct val="100000"/>
            </a:pPr>
            <a:endParaRPr lang="en-US" sz="900" dirty="0">
              <a:solidFill>
                <a:srgbClr val="B7B7B7"/>
              </a:solidFill>
              <a:latin typeface="Roboto"/>
              <a:ea typeface="Roboto"/>
              <a:cs typeface="Roboto"/>
              <a:sym typeface="Roboto"/>
            </a:endParaRPr>
          </a:p>
          <a:p>
            <a:pPr marL="0" indent="0">
              <a:spcBef>
                <a:spcPts val="0"/>
              </a:spcBef>
              <a:buClr>
                <a:schemeClr val="bg1">
                  <a:lumMod val="75000"/>
                </a:schemeClr>
              </a:buClr>
              <a:buSzPct val="100000"/>
              <a:buNone/>
            </a:pPr>
            <a:r>
              <a:rPr lang="en-US" sz="900" dirty="0">
                <a:solidFill>
                  <a:srgbClr val="B7B7B7"/>
                </a:solidFill>
                <a:latin typeface="Roboto"/>
                <a:ea typeface="Roboto"/>
                <a:cs typeface="Roboto"/>
                <a:sym typeface="Roboto"/>
              </a:rPr>
              <a:t>Briefly describe and link to the sources below.</a:t>
            </a:r>
          </a:p>
        </p:txBody>
      </p:sp>
      <p:pic>
        <p:nvPicPr>
          <p:cNvPr id="7" name="Graphic 6" descr="Cell Tower">
            <a:extLst>
              <a:ext uri="{FF2B5EF4-FFF2-40B4-BE49-F238E27FC236}">
                <a16:creationId xmlns:a16="http://schemas.microsoft.com/office/drawing/2014/main" id="{90A763FD-4A44-4624-8C23-F836589D3F0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3C0A420A-6347-40D0-B50E-B680DB389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graphicFrame>
        <p:nvGraphicFramePr>
          <p:cNvPr id="9" name="Google Shape;293;p44">
            <a:extLst>
              <a:ext uri="{FF2B5EF4-FFF2-40B4-BE49-F238E27FC236}">
                <a16:creationId xmlns:a16="http://schemas.microsoft.com/office/drawing/2014/main" id="{7E3B1693-1AD2-4007-BF81-0BAF2AF41680}"/>
              </a:ext>
            </a:extLst>
          </p:cNvPr>
          <p:cNvGraphicFramePr/>
          <p:nvPr>
            <p:extLst>
              <p:ext uri="{D42A27DB-BD31-4B8C-83A1-F6EECF244321}">
                <p14:modId xmlns:p14="http://schemas.microsoft.com/office/powerpoint/2010/main" val="4012309100"/>
              </p:ext>
            </p:extLst>
          </p:nvPr>
        </p:nvGraphicFramePr>
        <p:xfrm>
          <a:off x="454724" y="2887203"/>
          <a:ext cx="8070075" cy="1950630"/>
        </p:xfrm>
        <a:graphic>
          <a:graphicData uri="http://schemas.openxmlformats.org/drawingml/2006/table">
            <a:tbl>
              <a:tblPr>
                <a:noFill/>
                <a:tableStyleId>{2DE40A0A-F175-4DEE-BA99-264EB937CA04}</a:tableStyleId>
              </a:tblPr>
              <a:tblGrid>
                <a:gridCol w="1309276">
                  <a:extLst>
                    <a:ext uri="{9D8B030D-6E8A-4147-A177-3AD203B41FA5}">
                      <a16:colId xmlns:a16="http://schemas.microsoft.com/office/drawing/2014/main" val="3179543082"/>
                    </a:ext>
                  </a:extLst>
                </a:gridCol>
                <a:gridCol w="1072800">
                  <a:extLst>
                    <a:ext uri="{9D8B030D-6E8A-4147-A177-3AD203B41FA5}">
                      <a16:colId xmlns:a16="http://schemas.microsoft.com/office/drawing/2014/main" val="20000"/>
                    </a:ext>
                  </a:extLst>
                </a:gridCol>
                <a:gridCol w="744307">
                  <a:extLst>
                    <a:ext uri="{9D8B030D-6E8A-4147-A177-3AD203B41FA5}">
                      <a16:colId xmlns:a16="http://schemas.microsoft.com/office/drawing/2014/main" val="3238216583"/>
                    </a:ext>
                  </a:extLst>
                </a:gridCol>
                <a:gridCol w="2471846">
                  <a:extLst>
                    <a:ext uri="{9D8B030D-6E8A-4147-A177-3AD203B41FA5}">
                      <a16:colId xmlns:a16="http://schemas.microsoft.com/office/drawing/2014/main" val="3497085799"/>
                    </a:ext>
                  </a:extLst>
                </a:gridCol>
                <a:gridCol w="2471846">
                  <a:extLst>
                    <a:ext uri="{9D8B030D-6E8A-4147-A177-3AD203B41FA5}">
                      <a16:colId xmlns:a16="http://schemas.microsoft.com/office/drawing/2014/main" val="3758666307"/>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Link</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Name of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Describe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Why is it a “good quality”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a:solidFill>
                            <a:srgbClr val="B7B7B7"/>
                          </a:solidFill>
                          <a:latin typeface="Roboto"/>
                          <a:ea typeface="Roboto"/>
                          <a:cs typeface="Roboto"/>
                          <a:sym typeface="Roboto"/>
                        </a:rPr>
                        <a:t>News source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err="1">
                          <a:solidFill>
                            <a:srgbClr val="92D050"/>
                          </a:solidFill>
                          <a:latin typeface="Roboto"/>
                          <a:ea typeface="Roboto"/>
                          <a:cs typeface="Roboto"/>
                          <a:sym typeface="Roboto"/>
                        </a:rPr>
                        <a:t>Industry.gov.au</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Australian government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Have your say in the billing of oil industries to strengthen gas regulatory framework.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Because it comes directly from the Australian </a:t>
                      </a:r>
                      <a:r>
                        <a:rPr lang="en-AU" sz="900" i="0" u="none" strike="noStrike" cap="none" dirty="0" err="1">
                          <a:solidFill>
                            <a:srgbClr val="92D050"/>
                          </a:solidFill>
                          <a:latin typeface="Roboto"/>
                          <a:ea typeface="Roboto"/>
                          <a:cs typeface="Roboto"/>
                          <a:sym typeface="Roboto"/>
                        </a:rPr>
                        <a:t>goveernment</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News source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err="1">
                          <a:solidFill>
                            <a:srgbClr val="92D050"/>
                          </a:solidFill>
                          <a:latin typeface="Roboto"/>
                          <a:ea typeface="Roboto"/>
                          <a:cs typeface="Roboto"/>
                          <a:sym typeface="Roboto"/>
                        </a:rPr>
                        <a:t>Industry.gov.au</a:t>
                      </a:r>
                      <a:endParaRPr lang="en-AU" sz="900" i="0" u="none" strike="noStrike" cap="none" dirty="0">
                        <a:solidFill>
                          <a:srgbClr val="92D050"/>
                        </a:solidFill>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Australian government</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HESC celebrates hydrogen production </a:t>
                      </a:r>
                      <a:r>
                        <a:rPr lang="en-AU" sz="900" dirty="0" err="1">
                          <a:solidFill>
                            <a:schemeClr val="bg1"/>
                          </a:solidFill>
                          <a:latin typeface="Roboto"/>
                          <a:ea typeface="Roboto"/>
                          <a:cs typeface="Roboto"/>
                          <a:sym typeface="Roboto"/>
                        </a:rPr>
                        <a:t>milestonne</a:t>
                      </a:r>
                      <a:endParaRPr lang="en-AU" sz="900"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Because it comes directly from the Australian </a:t>
                      </a:r>
                      <a:r>
                        <a:rPr lang="en-AU" sz="900" i="0" u="none" strike="noStrike" cap="none" dirty="0" err="1">
                          <a:solidFill>
                            <a:srgbClr val="92D050"/>
                          </a:solidFill>
                          <a:latin typeface="Roboto"/>
                          <a:ea typeface="Roboto"/>
                          <a:cs typeface="Roboto"/>
                          <a:sym typeface="Roboto"/>
                        </a:rPr>
                        <a:t>goveernment</a:t>
                      </a:r>
                      <a:endParaRPr lang="en-AU" sz="900" i="0" u="none" strike="noStrike" cap="none" dirty="0">
                        <a:solidFill>
                          <a:srgbClr val="92D050"/>
                        </a:solidFill>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Tree>
    <p:extLst>
      <p:ext uri="{BB962C8B-B14F-4D97-AF65-F5344CB8AC3E}">
        <p14:creationId xmlns:p14="http://schemas.microsoft.com/office/powerpoint/2010/main" val="3193875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err="1">
                <a:latin typeface="Roboto"/>
                <a:ea typeface="Roboto"/>
                <a:cs typeface="Roboto"/>
                <a:sym typeface="Roboto"/>
              </a:rPr>
              <a:t>Information|</a:t>
            </a:r>
            <a:r>
              <a:rPr lang="en-AU" sz="3000" err="1">
                <a:solidFill>
                  <a:srgbClr val="8CB3E3"/>
                </a:solidFill>
                <a:latin typeface="Roboto"/>
                <a:ea typeface="Roboto"/>
                <a:cs typeface="Roboto"/>
                <a:sym typeface="Roboto"/>
              </a:rPr>
              <a:t>Sources</a:t>
            </a:r>
            <a:r>
              <a:rPr lang="en-AU" sz="3000">
                <a:solidFill>
                  <a:srgbClr val="8CB3E3"/>
                </a:solidFill>
                <a:latin typeface="Roboto"/>
                <a:ea typeface="Roboto"/>
                <a:cs typeface="Roboto"/>
                <a:sym typeface="Roboto"/>
              </a:rPr>
              <a:t> Skills and tools</a:t>
            </a:r>
            <a:endParaRPr/>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Choose a skillset and software tool you are interested in.  For example Maya and Rendering.</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Identify 2 sources of tutorial information for that skill set and software tool combination.  Ensure you are choosing a good quality information sources.  Link and discuss the source below.</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p:txBody>
      </p:sp>
      <p:pic>
        <p:nvPicPr>
          <p:cNvPr id="7" name="Graphic 6" descr="Cell Tower">
            <a:extLst>
              <a:ext uri="{FF2B5EF4-FFF2-40B4-BE49-F238E27FC236}">
                <a16:creationId xmlns:a16="http://schemas.microsoft.com/office/drawing/2014/main" id="{224AB57C-E068-4E14-A397-DAF799252B9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9" name="Google Shape;293;p44">
            <a:extLst>
              <a:ext uri="{FF2B5EF4-FFF2-40B4-BE49-F238E27FC236}">
                <a16:creationId xmlns:a16="http://schemas.microsoft.com/office/drawing/2014/main" id="{1D7ED855-7CC2-45D1-992C-113D531A679A}"/>
              </a:ext>
            </a:extLst>
          </p:cNvPr>
          <p:cNvGraphicFramePr/>
          <p:nvPr>
            <p:extLst>
              <p:ext uri="{D42A27DB-BD31-4B8C-83A1-F6EECF244321}">
                <p14:modId xmlns:p14="http://schemas.microsoft.com/office/powerpoint/2010/main" val="2781163328"/>
              </p:ext>
            </p:extLst>
          </p:nvPr>
        </p:nvGraphicFramePr>
        <p:xfrm>
          <a:off x="454725" y="2177755"/>
          <a:ext cx="8070075" cy="1950630"/>
        </p:xfrm>
        <a:graphic>
          <a:graphicData uri="http://schemas.openxmlformats.org/drawingml/2006/table">
            <a:tbl>
              <a:tblPr>
                <a:noFill/>
                <a:tableStyleId>{2DE40A0A-F175-4DEE-BA99-264EB937CA04}</a:tableStyleId>
              </a:tblPr>
              <a:tblGrid>
                <a:gridCol w="1309276">
                  <a:extLst>
                    <a:ext uri="{9D8B030D-6E8A-4147-A177-3AD203B41FA5}">
                      <a16:colId xmlns:a16="http://schemas.microsoft.com/office/drawing/2014/main" val="3179543082"/>
                    </a:ext>
                  </a:extLst>
                </a:gridCol>
                <a:gridCol w="1072800">
                  <a:extLst>
                    <a:ext uri="{9D8B030D-6E8A-4147-A177-3AD203B41FA5}">
                      <a16:colId xmlns:a16="http://schemas.microsoft.com/office/drawing/2014/main" val="20000"/>
                    </a:ext>
                  </a:extLst>
                </a:gridCol>
                <a:gridCol w="744307">
                  <a:extLst>
                    <a:ext uri="{9D8B030D-6E8A-4147-A177-3AD203B41FA5}">
                      <a16:colId xmlns:a16="http://schemas.microsoft.com/office/drawing/2014/main" val="3238216583"/>
                    </a:ext>
                  </a:extLst>
                </a:gridCol>
                <a:gridCol w="2471846">
                  <a:extLst>
                    <a:ext uri="{9D8B030D-6E8A-4147-A177-3AD203B41FA5}">
                      <a16:colId xmlns:a16="http://schemas.microsoft.com/office/drawing/2014/main" val="3497085799"/>
                    </a:ext>
                  </a:extLst>
                </a:gridCol>
                <a:gridCol w="2471846">
                  <a:extLst>
                    <a:ext uri="{9D8B030D-6E8A-4147-A177-3AD203B41FA5}">
                      <a16:colId xmlns:a16="http://schemas.microsoft.com/office/drawing/2014/main" val="3758666307"/>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cs typeface="Roboto"/>
                          <a:sym typeface="Roboto"/>
                        </a:rPr>
                        <a:t>Link</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Name of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Describe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Why is it a “good quality”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a:solidFill>
                            <a:srgbClr val="B7B7B7"/>
                          </a:solidFill>
                          <a:latin typeface="Roboto"/>
                          <a:ea typeface="Roboto"/>
                          <a:cs typeface="Roboto"/>
                          <a:sym typeface="Roboto"/>
                        </a:rPr>
                        <a:t>Skill / tool set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area.autodesk.com</a:t>
                      </a:r>
                      <a:r>
                        <a:rPr lang="en-AU" sz="900" i="0" u="none" strike="noStrike" cap="none" dirty="0">
                          <a:solidFill>
                            <a:srgbClr val="92D050"/>
                          </a:solidFill>
                          <a:latin typeface="Roboto"/>
                          <a:ea typeface="Roboto"/>
                          <a:cs typeface="Roboto"/>
                          <a:sym typeface="Roboto"/>
                        </a:rPr>
                        <a:t>/all/tutorials/</a:t>
                      </a:r>
                      <a:r>
                        <a:rPr lang="en-AU" sz="900" i="0" u="none" strike="noStrike" cap="none" dirty="0" err="1">
                          <a:solidFill>
                            <a:srgbClr val="92D050"/>
                          </a:solidFill>
                          <a:latin typeface="Roboto"/>
                          <a:ea typeface="Roboto"/>
                          <a:cs typeface="Roboto"/>
                          <a:sym typeface="Roboto"/>
                        </a:rPr>
                        <a:t>maya</a:t>
                      </a:r>
                      <a:r>
                        <a:rPr lang="en-AU" sz="900" i="0" u="none" strike="noStrike" cap="none" dirty="0">
                          <a:solidFill>
                            <a:srgbClr val="92D050"/>
                          </a:solidFill>
                          <a:latin typeface="Roboto"/>
                          <a:ea typeface="Roboto"/>
                          <a:cs typeface="Roboto"/>
                          <a:sym typeface="Roboto"/>
                        </a:rPr>
                        <a: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err="1">
                          <a:solidFill>
                            <a:srgbClr val="92D050"/>
                          </a:solidFill>
                          <a:latin typeface="Roboto"/>
                          <a:ea typeface="Roboto"/>
                          <a:cs typeface="Roboto"/>
                          <a:sym typeface="Roboto"/>
                        </a:rPr>
                        <a:t>autodesk</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Gives tutorial in every little aspect and title/ fundamental needed to learn and operate </a:t>
                      </a:r>
                      <a:r>
                        <a:rPr lang="en-AU" sz="900" i="0" u="none" strike="noStrike" cap="none" dirty="0" err="1">
                          <a:solidFill>
                            <a:srgbClr val="92D050"/>
                          </a:solidFill>
                          <a:latin typeface="Roboto"/>
                          <a:ea typeface="Roboto"/>
                          <a:cs typeface="Roboto"/>
                          <a:sym typeface="Roboto"/>
                        </a:rPr>
                        <a:t>maya</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Gives tutorial in every little aspect and title/ fundamental needed to learn and operate </a:t>
                      </a:r>
                      <a:r>
                        <a:rPr lang="en-AU" sz="900" i="0" u="none" strike="noStrike" cap="none" dirty="0" err="1">
                          <a:solidFill>
                            <a:srgbClr val="92D050"/>
                          </a:solidFill>
                          <a:latin typeface="Roboto"/>
                          <a:ea typeface="Roboto"/>
                          <a:cs typeface="Roboto"/>
                          <a:sym typeface="Roboto"/>
                        </a:rPr>
                        <a:t>maya</a:t>
                      </a:r>
                      <a:endParaRPr lang="en-AU" sz="900" i="0" u="none" strike="noStrike" cap="none" dirty="0">
                        <a:solidFill>
                          <a:srgbClr val="92D050"/>
                        </a:solidFill>
                        <a:latin typeface="Roboto"/>
                        <a:ea typeface="Roboto"/>
                        <a:cs typeface="Roboto"/>
                        <a:sym typeface="Roboto"/>
                      </a:endParaRPr>
                    </a:p>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Skill  / tool set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helpx.adobe.com</a:t>
                      </a:r>
                      <a:r>
                        <a:rPr lang="en-AU" sz="900" i="0" u="none" strike="noStrike" cap="none" dirty="0">
                          <a:solidFill>
                            <a:srgbClr val="92D050"/>
                          </a:solidFill>
                          <a:latin typeface="Roboto"/>
                          <a:ea typeface="Roboto"/>
                          <a:cs typeface="Roboto"/>
                          <a:sym typeface="Roboto"/>
                        </a:rPr>
                        <a:t>/au/photoshop/</a:t>
                      </a:r>
                      <a:r>
                        <a:rPr lang="en-AU" sz="900" i="0" u="none" strike="noStrike" cap="none" dirty="0" err="1">
                          <a:solidFill>
                            <a:srgbClr val="92D050"/>
                          </a:solidFill>
                          <a:latin typeface="Roboto"/>
                          <a:ea typeface="Roboto"/>
                          <a:cs typeface="Roboto"/>
                          <a:sym typeface="Roboto"/>
                        </a:rPr>
                        <a:t>tutorials.html</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Photoshop tutorials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Gives tutorials exclusively for photoshop and every aspect of it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 Because it primarily focuses on </a:t>
                      </a:r>
                      <a:r>
                        <a:rPr lang="en-AU" sz="900" dirty="0" err="1">
                          <a:solidFill>
                            <a:schemeClr val="bg1"/>
                          </a:solidFill>
                          <a:latin typeface="Roboto"/>
                          <a:ea typeface="Roboto"/>
                          <a:cs typeface="Roboto"/>
                          <a:sym typeface="Roboto"/>
                        </a:rPr>
                        <a:t>pjoto</a:t>
                      </a:r>
                      <a:r>
                        <a:rPr lang="en-AU" sz="900" dirty="0">
                          <a:solidFill>
                            <a:schemeClr val="bg1"/>
                          </a:solidFill>
                          <a:latin typeface="Roboto"/>
                          <a:ea typeface="Roboto"/>
                          <a:cs typeface="Roboto"/>
                          <a:sym typeface="Roboto"/>
                        </a:rPr>
                        <a:t> shop and everything you can do using it including layers, quality, size and imaging.</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Tree>
    <p:extLst>
      <p:ext uri="{BB962C8B-B14F-4D97-AF65-F5344CB8AC3E}">
        <p14:creationId xmlns:p14="http://schemas.microsoft.com/office/powerpoint/2010/main" val="343869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dirty="0" err="1">
                <a:latin typeface="Roboto"/>
                <a:ea typeface="Roboto"/>
                <a:cs typeface="Roboto"/>
                <a:sym typeface="Roboto"/>
              </a:rPr>
              <a:t>Information|</a:t>
            </a:r>
            <a:r>
              <a:rPr lang="en-AU" sz="3000" dirty="0" err="1">
                <a:solidFill>
                  <a:srgbClr val="8CB3E3"/>
                </a:solidFill>
                <a:latin typeface="Roboto"/>
                <a:ea typeface="Roboto"/>
                <a:cs typeface="Roboto"/>
                <a:sym typeface="Roboto"/>
              </a:rPr>
              <a:t>Future</a:t>
            </a:r>
            <a:endParaRPr dirty="0"/>
          </a:p>
        </p:txBody>
      </p:sp>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8"/>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Games and VFX for film is a fast-moving industry.</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Look for some emerging technologies, software tools, processes, hardware or workflow that interest you.</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In the box below describe one emerging technology.  Describe a few actions items you might need to take that could move you closer to participating in this new emerging technology.</a:t>
            </a:r>
          </a:p>
          <a:p>
            <a:pPr marL="0" lvl="0" indent="0">
              <a:spcBef>
                <a:spcPts val="0"/>
              </a:spcBef>
              <a:buNone/>
            </a:pPr>
            <a:endParaRPr lang="en-US" sz="900" dirty="0">
              <a:solidFill>
                <a:srgbClr val="B7B7B7"/>
              </a:solidFill>
              <a:latin typeface="Roboto"/>
              <a:ea typeface="Roboto"/>
              <a:cs typeface="Roboto"/>
              <a:sym typeface="Roboto"/>
            </a:endParaRPr>
          </a:p>
        </p:txBody>
      </p:sp>
      <p:pic>
        <p:nvPicPr>
          <p:cNvPr id="7" name="Graphic 6" descr="Cell Tower">
            <a:extLst>
              <a:ext uri="{FF2B5EF4-FFF2-40B4-BE49-F238E27FC236}">
                <a16:creationId xmlns:a16="http://schemas.microsoft.com/office/drawing/2014/main" id="{224AB57C-E068-4E14-A397-DAF799252B9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9" name="Google Shape;293;p44">
            <a:extLst>
              <a:ext uri="{FF2B5EF4-FFF2-40B4-BE49-F238E27FC236}">
                <a16:creationId xmlns:a16="http://schemas.microsoft.com/office/drawing/2014/main" id="{1D7ED855-7CC2-45D1-992C-113D531A679A}"/>
              </a:ext>
            </a:extLst>
          </p:cNvPr>
          <p:cNvGraphicFramePr/>
          <p:nvPr>
            <p:extLst>
              <p:ext uri="{D42A27DB-BD31-4B8C-83A1-F6EECF244321}">
                <p14:modId xmlns:p14="http://schemas.microsoft.com/office/powerpoint/2010/main" val="4225621537"/>
              </p:ext>
            </p:extLst>
          </p:nvPr>
        </p:nvGraphicFramePr>
        <p:xfrm>
          <a:off x="454725" y="2251761"/>
          <a:ext cx="7737703" cy="792420"/>
        </p:xfrm>
        <a:graphic>
          <a:graphicData uri="http://schemas.openxmlformats.org/drawingml/2006/table">
            <a:tbl>
              <a:tblPr>
                <a:noFill/>
                <a:tableStyleId>{2DE40A0A-F175-4DEE-BA99-264EB937CA04}</a:tableStyleId>
              </a:tblPr>
              <a:tblGrid>
                <a:gridCol w="1379709">
                  <a:extLst>
                    <a:ext uri="{9D8B030D-6E8A-4147-A177-3AD203B41FA5}">
                      <a16:colId xmlns:a16="http://schemas.microsoft.com/office/drawing/2014/main" val="20000"/>
                    </a:ext>
                  </a:extLst>
                </a:gridCol>
                <a:gridCol w="3178997">
                  <a:extLst>
                    <a:ext uri="{9D8B030D-6E8A-4147-A177-3AD203B41FA5}">
                      <a16:colId xmlns:a16="http://schemas.microsoft.com/office/drawing/2014/main" val="3497085799"/>
                    </a:ext>
                  </a:extLst>
                </a:gridCol>
                <a:gridCol w="3178997">
                  <a:extLst>
                    <a:ext uri="{9D8B030D-6E8A-4147-A177-3AD203B41FA5}">
                      <a16:colId xmlns:a16="http://schemas.microsoft.com/office/drawing/2014/main" val="3758666307"/>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cs typeface="Roboto"/>
                          <a:sym typeface="Roboto"/>
                        </a:rPr>
                        <a:t>Technology name</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Describe new technology</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Action items for participation</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Answer here</a:t>
                      </a:r>
                    </a:p>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Maya software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Join communities using the same software, communicating and showing their creations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30016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err="1">
                <a:latin typeface="Roboto"/>
                <a:ea typeface="Roboto"/>
                <a:cs typeface="Roboto"/>
                <a:sym typeface="Roboto"/>
              </a:rPr>
              <a:t>Financial|</a:t>
            </a:r>
            <a:r>
              <a:rPr lang="en-AU" sz="3000" err="1">
                <a:solidFill>
                  <a:srgbClr val="8CB3E3"/>
                </a:solidFill>
                <a:latin typeface="Roboto"/>
                <a:ea typeface="Roboto"/>
                <a:cs typeface="Roboto"/>
                <a:sym typeface="Roboto"/>
              </a:rPr>
              <a:t>Costs</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9"/>
            <a:ext cx="7630873" cy="9722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Select a small suite of software that could make the core of your professional home studio.</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The suite of software should include both 2D and 3D editing tools as well as some additional software for tasks such as sculpting or rendering.</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Ensure you are considering software licensing for professional (paid) work.</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7" name="Graphic 6" descr="Coins">
            <a:extLst>
              <a:ext uri="{FF2B5EF4-FFF2-40B4-BE49-F238E27FC236}">
                <a16:creationId xmlns:a16="http://schemas.microsoft.com/office/drawing/2014/main" id="{90A763FD-4A44-4624-8C23-F836589D3F0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E242F6F1-1414-4BFE-A491-BBDFC103F1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graphicFrame>
        <p:nvGraphicFramePr>
          <p:cNvPr id="9" name="Google Shape;293;p44">
            <a:extLst>
              <a:ext uri="{FF2B5EF4-FFF2-40B4-BE49-F238E27FC236}">
                <a16:creationId xmlns:a16="http://schemas.microsoft.com/office/drawing/2014/main" id="{65415FE8-D467-43D6-BBAB-6B8520FE9698}"/>
              </a:ext>
            </a:extLst>
          </p:cNvPr>
          <p:cNvGraphicFramePr/>
          <p:nvPr>
            <p:extLst>
              <p:ext uri="{D42A27DB-BD31-4B8C-83A1-F6EECF244321}">
                <p14:modId xmlns:p14="http://schemas.microsoft.com/office/powerpoint/2010/main" val="1479270044"/>
              </p:ext>
            </p:extLst>
          </p:nvPr>
        </p:nvGraphicFramePr>
        <p:xfrm>
          <a:off x="454725" y="2410199"/>
          <a:ext cx="7559722" cy="2672891"/>
        </p:xfrm>
        <a:graphic>
          <a:graphicData uri="http://schemas.openxmlformats.org/drawingml/2006/table">
            <a:tbl>
              <a:tblPr>
                <a:noFill/>
                <a:tableStyleId>{2DE40A0A-F175-4DEE-BA99-264EB937CA04}</a:tableStyleId>
              </a:tblPr>
              <a:tblGrid>
                <a:gridCol w="2657835">
                  <a:extLst>
                    <a:ext uri="{9D8B030D-6E8A-4147-A177-3AD203B41FA5}">
                      <a16:colId xmlns:a16="http://schemas.microsoft.com/office/drawing/2014/main" val="20000"/>
                    </a:ext>
                  </a:extLst>
                </a:gridCol>
                <a:gridCol w="2764784">
                  <a:extLst>
                    <a:ext uri="{9D8B030D-6E8A-4147-A177-3AD203B41FA5}">
                      <a16:colId xmlns:a16="http://schemas.microsoft.com/office/drawing/2014/main" val="3907078399"/>
                    </a:ext>
                  </a:extLst>
                </a:gridCol>
                <a:gridCol w="2137103">
                  <a:extLst>
                    <a:ext uri="{9D8B030D-6E8A-4147-A177-3AD203B41FA5}">
                      <a16:colId xmlns:a16="http://schemas.microsoft.com/office/drawing/2014/main" val="3557372564"/>
                    </a:ext>
                  </a:extLst>
                </a:gridCol>
              </a:tblGrid>
              <a:tr h="439168">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Software name</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Link to website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Cost of professional licence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450733">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unity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unity.com</a:t>
                      </a:r>
                      <a:r>
                        <a:rPr lang="en-AU" sz="900" i="0" u="none" strike="noStrike" cap="none" dirty="0">
                          <a:solidFill>
                            <a:srgbClr val="92D050"/>
                          </a:solidFill>
                          <a:latin typeface="Roboto"/>
                          <a:ea typeface="Roboto"/>
                          <a:cs typeface="Roboto"/>
                          <a:sym typeface="Roboto"/>
                        </a:rPr>
                        <a: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$0</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4507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photoshop</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www.adobe.com</a:t>
                      </a:r>
                      <a:r>
                        <a:rPr lang="en-AU" sz="900" i="0" u="none" strike="noStrike" cap="none" dirty="0">
                          <a:solidFill>
                            <a:srgbClr val="92D050"/>
                          </a:solidFill>
                          <a:latin typeface="Roboto"/>
                          <a:ea typeface="Roboto"/>
                          <a:cs typeface="Roboto"/>
                          <a:sym typeface="Roboto"/>
                        </a:rPr>
                        <a:t>/au/products/</a:t>
                      </a:r>
                      <a:r>
                        <a:rPr lang="en-AU" sz="900" i="0" u="none" strike="noStrike" cap="none" dirty="0" err="1">
                          <a:solidFill>
                            <a:srgbClr val="92D050"/>
                          </a:solidFill>
                          <a:latin typeface="Roboto"/>
                          <a:ea typeface="Roboto"/>
                          <a:cs typeface="Roboto"/>
                          <a:sym typeface="Roboto"/>
                        </a:rPr>
                        <a:t>photoshop.html</a:t>
                      </a: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$30</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38077501"/>
                  </a:ext>
                </a:extLst>
              </a:tr>
              <a:tr h="4507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Premier pro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www.adobe.com</a:t>
                      </a:r>
                      <a:r>
                        <a:rPr lang="en-AU" sz="900" i="0" u="none" strike="noStrike" cap="none" dirty="0">
                          <a:solidFill>
                            <a:srgbClr val="92D050"/>
                          </a:solidFill>
                          <a:latin typeface="Roboto"/>
                          <a:ea typeface="Roboto"/>
                          <a:cs typeface="Roboto"/>
                          <a:sym typeface="Roboto"/>
                        </a:rPr>
                        <a:t>/au/</a:t>
                      </a:r>
                      <a:r>
                        <a:rPr lang="en-AU" sz="900" i="0" u="none" strike="noStrike" cap="none" dirty="0" err="1">
                          <a:solidFill>
                            <a:srgbClr val="92D050"/>
                          </a:solidFill>
                          <a:latin typeface="Roboto"/>
                          <a:ea typeface="Roboto"/>
                          <a:cs typeface="Roboto"/>
                          <a:sym typeface="Roboto"/>
                        </a:rPr>
                        <a:t>creativecloud</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plans.html?filter</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video-audio&amp;promoid</a:t>
                      </a:r>
                      <a:r>
                        <a:rPr lang="en-AU" sz="900" i="0" u="none" strike="noStrike" cap="none" dirty="0">
                          <a:solidFill>
                            <a:srgbClr val="92D050"/>
                          </a:solidFill>
                          <a:latin typeface="Roboto"/>
                          <a:ea typeface="Roboto"/>
                          <a:cs typeface="Roboto"/>
                          <a:sym typeface="Roboto"/>
                        </a:rPr>
                        <a:t>=695P7PW7&amp;mv=</a:t>
                      </a:r>
                      <a:r>
                        <a:rPr lang="en-AU" sz="900" i="0" u="none" strike="noStrike" cap="none" dirty="0" err="1">
                          <a:solidFill>
                            <a:srgbClr val="92D050"/>
                          </a:solidFill>
                          <a:latin typeface="Roboto"/>
                          <a:ea typeface="Roboto"/>
                          <a:cs typeface="Roboto"/>
                          <a:sym typeface="Roboto"/>
                        </a:rPr>
                        <a:t>other&amp;plan</a:t>
                      </a:r>
                      <a:r>
                        <a:rPr lang="en-AU" sz="900" i="0" u="none" strike="noStrike" cap="none" dirty="0">
                          <a:solidFill>
                            <a:srgbClr val="92D050"/>
                          </a:solidFill>
                          <a:latin typeface="Roboto"/>
                          <a:ea typeface="Roboto"/>
                          <a:cs typeface="Roboto"/>
                          <a:sym typeface="Roboto"/>
                        </a:rPr>
                        <a:t>=individual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$30 per month</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369791339"/>
                  </a:ext>
                </a:extLst>
              </a:tr>
              <a:tr h="4507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Microsoft 365</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www.microsoft.com</a:t>
                      </a:r>
                      <a:r>
                        <a:rPr lang="en-AU" sz="900" i="0" u="none" strike="noStrike" cap="none" dirty="0">
                          <a:solidFill>
                            <a:srgbClr val="92D050"/>
                          </a:solidFill>
                          <a:latin typeface="Roboto"/>
                          <a:ea typeface="Roboto"/>
                          <a:cs typeface="Roboto"/>
                          <a:sym typeface="Roboto"/>
                        </a:rPr>
                        <a:t>/</a:t>
                      </a:r>
                      <a:r>
                        <a:rPr lang="en-AU" sz="900" i="0" u="none" strike="noStrike" cap="none" dirty="0" err="1">
                          <a:solidFill>
                            <a:srgbClr val="92D050"/>
                          </a:solidFill>
                          <a:latin typeface="Roboto"/>
                          <a:ea typeface="Roboto"/>
                          <a:cs typeface="Roboto"/>
                          <a:sym typeface="Roboto"/>
                        </a:rPr>
                        <a:t>en</a:t>
                      </a:r>
                      <a:r>
                        <a:rPr lang="en-AU" sz="900" i="0" u="none" strike="noStrike" cap="none" dirty="0">
                          <a:solidFill>
                            <a:srgbClr val="92D050"/>
                          </a:solidFill>
                          <a:latin typeface="Roboto"/>
                          <a:ea typeface="Roboto"/>
                          <a:cs typeface="Roboto"/>
                          <a:sym typeface="Roboto"/>
                        </a:rPr>
                        <a:t>-au/microsoft-365/business/compare-all-microsoft-365-business-products?tab=2&amp;rtc=1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i="0" u="none" strike="noStrike" cap="none" dirty="0">
                          <a:solidFill>
                            <a:srgbClr val="92D050"/>
                          </a:solidFill>
                          <a:latin typeface="Roboto"/>
                          <a:ea typeface="Roboto"/>
                          <a:cs typeface="Roboto"/>
                          <a:sym typeface="Roboto"/>
                        </a:rPr>
                        <a:t>$27.50 per month</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318836039"/>
                  </a:ext>
                </a:extLst>
              </a:tr>
            </a:tbl>
          </a:graphicData>
        </a:graphic>
      </p:graphicFrame>
    </p:spTree>
    <p:extLst>
      <p:ext uri="{BB962C8B-B14F-4D97-AF65-F5344CB8AC3E}">
        <p14:creationId xmlns:p14="http://schemas.microsoft.com/office/powerpoint/2010/main" val="352374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B0F0"/>
              </a:buClr>
              <a:buSzPts val="1400"/>
              <a:buFont typeface="Calibri"/>
              <a:buNone/>
            </a:pPr>
            <a:r>
              <a:rPr lang="en-AU" sz="3600" b="0" i="0" u="none" strike="noStrike" cap="none">
                <a:solidFill>
                  <a:srgbClr val="00B0F0"/>
                </a:solidFill>
                <a:latin typeface="Roboto"/>
                <a:ea typeface="Roboto"/>
                <a:cs typeface="Roboto"/>
                <a:sym typeface="Roboto"/>
              </a:rPr>
              <a:t>Introduction</a:t>
            </a:r>
            <a:endParaRPr/>
          </a:p>
        </p:txBody>
      </p:sp>
      <p:pic>
        <p:nvPicPr>
          <p:cNvPr id="4" name="Graphic 3" descr="Head with gears">
            <a:hlinkClick r:id="rId3" action="ppaction://hlinksldjump"/>
            <a:extLst>
              <a:ext uri="{FF2B5EF4-FFF2-40B4-BE49-F238E27FC236}">
                <a16:creationId xmlns:a16="http://schemas.microsoft.com/office/drawing/2014/main" id="{B438FEE7-D292-41B8-AED3-0D9AFAE62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83" y="2000649"/>
            <a:ext cx="594360" cy="594360"/>
          </a:xfrm>
          <a:prstGeom prst="rect">
            <a:avLst/>
          </a:prstGeom>
        </p:spPr>
      </p:pic>
      <p:pic>
        <p:nvPicPr>
          <p:cNvPr id="5" name="Graphic 4" descr="Stopwatch">
            <a:hlinkClick r:id="rId6" action="ppaction://hlinksldjump"/>
            <a:extLst>
              <a:ext uri="{FF2B5EF4-FFF2-40B4-BE49-F238E27FC236}">
                <a16:creationId xmlns:a16="http://schemas.microsoft.com/office/drawing/2014/main" id="{489FC6F1-D9EC-408C-9EF2-C6AFEAF0DC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79183" y="2692428"/>
            <a:ext cx="594360" cy="594360"/>
          </a:xfrm>
          <a:prstGeom prst="rect">
            <a:avLst/>
          </a:prstGeom>
        </p:spPr>
      </p:pic>
      <p:pic>
        <p:nvPicPr>
          <p:cNvPr id="10" name="Graphic 9" descr="In love face with solid fill">
            <a:hlinkClick r:id="rId9" action="ppaction://hlinksldjump"/>
            <a:extLst>
              <a:ext uri="{FF2B5EF4-FFF2-40B4-BE49-F238E27FC236}">
                <a16:creationId xmlns:a16="http://schemas.microsoft.com/office/drawing/2014/main" id="{6BFBFC68-C2D0-42A6-9484-769A11BD2D8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054" y="3380402"/>
            <a:ext cx="594360" cy="594360"/>
          </a:xfrm>
          <a:prstGeom prst="rect">
            <a:avLst/>
          </a:prstGeom>
        </p:spPr>
      </p:pic>
      <p:pic>
        <p:nvPicPr>
          <p:cNvPr id="11" name="Graphic 10" descr="Browser window">
            <a:hlinkClick r:id="rId12" action="ppaction://hlinksldjump"/>
            <a:extLst>
              <a:ext uri="{FF2B5EF4-FFF2-40B4-BE49-F238E27FC236}">
                <a16:creationId xmlns:a16="http://schemas.microsoft.com/office/drawing/2014/main" id="{DBC9A7DB-CC26-457E-A7B2-9A3CCAA46D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79183" y="4047879"/>
            <a:ext cx="594360" cy="594360"/>
          </a:xfrm>
          <a:prstGeom prst="rect">
            <a:avLst/>
          </a:prstGeom>
        </p:spPr>
      </p:pic>
      <p:pic>
        <p:nvPicPr>
          <p:cNvPr id="12" name="Graphic 11" descr="Artist">
            <a:hlinkClick r:id="rId15" action="ppaction://hlinksldjump"/>
            <a:extLst>
              <a:ext uri="{FF2B5EF4-FFF2-40B4-BE49-F238E27FC236}">
                <a16:creationId xmlns:a16="http://schemas.microsoft.com/office/drawing/2014/main" id="{B6086E89-4981-4646-8479-EA40717B99D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454817" y="1994482"/>
            <a:ext cx="594360" cy="594360"/>
          </a:xfrm>
          <a:prstGeom prst="rect">
            <a:avLst/>
          </a:prstGeom>
        </p:spPr>
      </p:pic>
      <p:pic>
        <p:nvPicPr>
          <p:cNvPr id="13" name="Graphic 12" descr="Gears">
            <a:hlinkClick r:id="rId18" action="ppaction://hlinksldjump"/>
            <a:extLst>
              <a:ext uri="{FF2B5EF4-FFF2-40B4-BE49-F238E27FC236}">
                <a16:creationId xmlns:a16="http://schemas.microsoft.com/office/drawing/2014/main" id="{EE46F8F0-5A4D-4E86-9505-52B333ED84C4}"/>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454817" y="2649798"/>
            <a:ext cx="594360" cy="594360"/>
          </a:xfrm>
          <a:prstGeom prst="rect">
            <a:avLst/>
          </a:prstGeom>
        </p:spPr>
      </p:pic>
      <p:pic>
        <p:nvPicPr>
          <p:cNvPr id="14" name="Graphic 13" descr="Building">
            <a:hlinkClick r:id="rId21" action="ppaction://hlinksldjump"/>
            <a:extLst>
              <a:ext uri="{FF2B5EF4-FFF2-40B4-BE49-F238E27FC236}">
                <a16:creationId xmlns:a16="http://schemas.microsoft.com/office/drawing/2014/main" id="{78379CE0-D4AE-4C11-AA6C-F81EBB64780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3434014" y="3359262"/>
            <a:ext cx="594360" cy="594360"/>
          </a:xfrm>
          <a:prstGeom prst="rect">
            <a:avLst/>
          </a:prstGeom>
        </p:spPr>
      </p:pic>
      <p:sp>
        <p:nvSpPr>
          <p:cNvPr id="15" name="Google Shape;213;p34">
            <a:extLst>
              <a:ext uri="{FF2B5EF4-FFF2-40B4-BE49-F238E27FC236}">
                <a16:creationId xmlns:a16="http://schemas.microsoft.com/office/drawing/2014/main" id="{D6A51E75-FB56-4CD7-9863-521C0548617E}"/>
              </a:ext>
            </a:extLst>
          </p:cNvPr>
          <p:cNvSpPr txBox="1">
            <a:spLocks noGrp="1"/>
          </p:cNvSpPr>
          <p:nvPr>
            <p:ph type="body" idx="1"/>
          </p:nvPr>
        </p:nvSpPr>
        <p:spPr>
          <a:xfrm>
            <a:off x="323528" y="955198"/>
            <a:ext cx="4545838" cy="6700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AU" sz="900" b="1" i="0" u="none" strike="noStrike" cap="none" dirty="0">
                <a:solidFill>
                  <a:srgbClr val="D9D9D9"/>
                </a:solidFill>
                <a:latin typeface="Roboto"/>
                <a:ea typeface="Roboto"/>
                <a:cs typeface="Roboto"/>
                <a:sym typeface="Roboto"/>
              </a:rPr>
              <a:t>Introduction:</a:t>
            </a:r>
            <a:endParaRPr sz="900" dirty="0">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r>
              <a:rPr lang="en-AU" sz="900" i="0" u="none" strike="noStrike" cap="none" dirty="0">
                <a:solidFill>
                  <a:srgbClr val="B7B7B7"/>
                </a:solidFill>
                <a:latin typeface="Roboto"/>
                <a:ea typeface="Roboto"/>
                <a:cs typeface="Roboto"/>
                <a:sym typeface="Roboto"/>
              </a:rPr>
              <a:t>This assessment will cover the process of planning</a:t>
            </a:r>
            <a:r>
              <a:rPr lang="en-AU" sz="900" dirty="0">
                <a:solidFill>
                  <a:srgbClr val="B7B7B7"/>
                </a:solidFill>
                <a:latin typeface="Roboto"/>
                <a:ea typeface="Roboto"/>
                <a:cs typeface="Roboto"/>
                <a:sym typeface="Roboto"/>
              </a:rPr>
              <a:t> actions that could further your career goals and then undertaking actions that move you forward on a career pathway.</a:t>
            </a:r>
          </a:p>
          <a:p>
            <a:pPr marL="0" marR="0" lvl="0" indent="0" algn="l" rtl="0">
              <a:lnSpc>
                <a:spcPct val="100000"/>
              </a:lnSpc>
              <a:spcBef>
                <a:spcPts val="0"/>
              </a:spcBef>
              <a:spcAft>
                <a:spcPts val="0"/>
              </a:spcAft>
              <a:buClr>
                <a:srgbClr val="92D050"/>
              </a:buClr>
              <a:buSzPts val="2800"/>
              <a:buFont typeface="Arial"/>
              <a:buNone/>
            </a:pPr>
            <a:endParaRPr lang="en-AU"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lang="en-AU" sz="900" dirty="0">
              <a:solidFill>
                <a:srgbClr val="B7B7B7"/>
              </a:solidFill>
              <a:latin typeface="Roboto"/>
              <a:ea typeface="Roboto"/>
              <a:cs typeface="Roboto"/>
              <a:sym typeface="Roboto"/>
            </a:endParaRPr>
          </a:p>
          <a:p>
            <a:pPr marL="0" marR="0" lvl="0" indent="0" algn="l" rtl="0">
              <a:lnSpc>
                <a:spcPct val="100000"/>
              </a:lnSpc>
              <a:spcBef>
                <a:spcPts val="0"/>
              </a:spcBef>
              <a:spcAft>
                <a:spcPts val="0"/>
              </a:spcAft>
              <a:buClr>
                <a:srgbClr val="92D050"/>
              </a:buClr>
              <a:buSzPts val="2800"/>
              <a:buFont typeface="Arial"/>
              <a:buNone/>
            </a:pPr>
            <a:endParaRPr lang="en-AU" sz="900" dirty="0">
              <a:solidFill>
                <a:srgbClr val="B7B7B7"/>
              </a:solidFill>
              <a:latin typeface="Roboto"/>
              <a:ea typeface="Roboto"/>
              <a:cs typeface="Roboto"/>
              <a:sym typeface="Roboto"/>
            </a:endParaRPr>
          </a:p>
          <a:p>
            <a:pPr marL="0" marR="0" lvl="0" indent="0" algn="l" rtl="0">
              <a:lnSpc>
                <a:spcPct val="150000"/>
              </a:lnSpc>
              <a:spcBef>
                <a:spcPts val="518"/>
              </a:spcBef>
              <a:spcAft>
                <a:spcPts val="0"/>
              </a:spcAft>
              <a:buClr>
                <a:srgbClr val="92D050"/>
              </a:buClr>
              <a:buSzPts val="2800"/>
              <a:buFont typeface="Arial"/>
              <a:buNone/>
            </a:pPr>
            <a:endParaRPr sz="900" b="0" i="0" u="none" strike="noStrike" cap="none" dirty="0">
              <a:solidFill>
                <a:srgbClr val="B7B7B7"/>
              </a:solidFill>
              <a:latin typeface="Roboto"/>
              <a:ea typeface="Roboto"/>
              <a:cs typeface="Roboto"/>
              <a:sym typeface="Roboto"/>
            </a:endParaRPr>
          </a:p>
        </p:txBody>
      </p:sp>
      <p:pic>
        <p:nvPicPr>
          <p:cNvPr id="16" name="Graphic 15" descr="Social network">
            <a:hlinkClick r:id="rId24" action="ppaction://hlinksldjump"/>
            <a:extLst>
              <a:ext uri="{FF2B5EF4-FFF2-40B4-BE49-F238E27FC236}">
                <a16:creationId xmlns:a16="http://schemas.microsoft.com/office/drawing/2014/main" id="{F9892A44-74E0-4CDA-8177-F955B844FB3E}"/>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3448414" y="4019563"/>
            <a:ext cx="594360" cy="594360"/>
          </a:xfrm>
          <a:prstGeom prst="rect">
            <a:avLst/>
          </a:prstGeom>
        </p:spPr>
      </p:pic>
      <p:pic>
        <p:nvPicPr>
          <p:cNvPr id="17" name="Graphic 16" descr="Connections">
            <a:hlinkClick r:id="rId27" action="ppaction://hlinksldjump"/>
            <a:extLst>
              <a:ext uri="{FF2B5EF4-FFF2-40B4-BE49-F238E27FC236}">
                <a16:creationId xmlns:a16="http://schemas.microsoft.com/office/drawing/2014/main" id="{5BF8A4CA-C43D-4A20-9D6B-A931FC3F01E4}"/>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30451" y="1988081"/>
            <a:ext cx="594360" cy="594360"/>
          </a:xfrm>
          <a:prstGeom prst="rect">
            <a:avLst/>
          </a:prstGeom>
        </p:spPr>
      </p:pic>
      <p:pic>
        <p:nvPicPr>
          <p:cNvPr id="18" name="Graphic 17" descr="Cell Tower">
            <a:hlinkClick r:id="rId30" action="ppaction://hlinksldjump"/>
            <a:extLst>
              <a:ext uri="{FF2B5EF4-FFF2-40B4-BE49-F238E27FC236}">
                <a16:creationId xmlns:a16="http://schemas.microsoft.com/office/drawing/2014/main" id="{4485D5B2-BB5B-4E1F-BF9D-8F5A74916868}"/>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6130451" y="2649798"/>
            <a:ext cx="594360" cy="594360"/>
          </a:xfrm>
          <a:prstGeom prst="rect">
            <a:avLst/>
          </a:prstGeom>
        </p:spPr>
      </p:pic>
      <p:pic>
        <p:nvPicPr>
          <p:cNvPr id="19" name="Graphic 18" descr="Coins">
            <a:hlinkClick r:id="rId33" action="ppaction://hlinksldjump"/>
            <a:extLst>
              <a:ext uri="{FF2B5EF4-FFF2-40B4-BE49-F238E27FC236}">
                <a16:creationId xmlns:a16="http://schemas.microsoft.com/office/drawing/2014/main" id="{F57B3AC6-93B4-4B86-9D37-6B90AA5CAF28}"/>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6130451" y="3311514"/>
            <a:ext cx="594360" cy="594360"/>
          </a:xfrm>
          <a:prstGeom prst="rect">
            <a:avLst/>
          </a:prstGeom>
        </p:spPr>
      </p:pic>
      <p:pic>
        <p:nvPicPr>
          <p:cNvPr id="20" name="Graphic 19" descr="Newspaper">
            <a:hlinkClick r:id="rId36" action="ppaction://hlinksldjump"/>
            <a:extLst>
              <a:ext uri="{FF2B5EF4-FFF2-40B4-BE49-F238E27FC236}">
                <a16:creationId xmlns:a16="http://schemas.microsoft.com/office/drawing/2014/main" id="{7E5E3E58-61C8-41FF-8E0C-62092F2026E4}"/>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6130451" y="4036224"/>
            <a:ext cx="594360" cy="594360"/>
          </a:xfrm>
          <a:prstGeom prst="rect">
            <a:avLst/>
          </a:prstGeom>
        </p:spPr>
      </p:pic>
      <p:sp>
        <p:nvSpPr>
          <p:cNvPr id="21" name="Google Shape;213;p34">
            <a:extLst>
              <a:ext uri="{FF2B5EF4-FFF2-40B4-BE49-F238E27FC236}">
                <a16:creationId xmlns:a16="http://schemas.microsoft.com/office/drawing/2014/main" id="{84D26C95-0D26-477D-B7B3-62B53C1C0D05}"/>
              </a:ext>
            </a:extLst>
          </p:cNvPr>
          <p:cNvSpPr txBox="1">
            <a:spLocks/>
          </p:cNvSpPr>
          <p:nvPr/>
        </p:nvSpPr>
        <p:spPr>
          <a:xfrm>
            <a:off x="1304963" y="2193106"/>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Self Evaluation – 4 - 7</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22" name="Google Shape;213;p34">
            <a:extLst>
              <a:ext uri="{FF2B5EF4-FFF2-40B4-BE49-F238E27FC236}">
                <a16:creationId xmlns:a16="http://schemas.microsoft.com/office/drawing/2014/main" id="{4DA3C4A3-6A26-46F7-84DC-2D95E5DCE0C2}"/>
              </a:ext>
            </a:extLst>
          </p:cNvPr>
          <p:cNvSpPr txBox="1">
            <a:spLocks/>
          </p:cNvSpPr>
          <p:nvPr/>
        </p:nvSpPr>
        <p:spPr>
          <a:xfrm>
            <a:off x="1294834" y="2891051"/>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Soft skills – 8 - 11</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23" name="Google Shape;213;p34">
            <a:extLst>
              <a:ext uri="{FF2B5EF4-FFF2-40B4-BE49-F238E27FC236}">
                <a16:creationId xmlns:a16="http://schemas.microsoft.com/office/drawing/2014/main" id="{1750F693-4E07-4B0D-9A76-A8F05C1D8B57}"/>
              </a:ext>
            </a:extLst>
          </p:cNvPr>
          <p:cNvSpPr txBox="1">
            <a:spLocks/>
          </p:cNvSpPr>
          <p:nvPr/>
        </p:nvSpPr>
        <p:spPr>
          <a:xfrm>
            <a:off x="1304962" y="3566795"/>
            <a:ext cx="1929055"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a:solidFill>
                  <a:srgbClr val="D9D9D9"/>
                </a:solidFill>
                <a:latin typeface="Roboto"/>
                <a:ea typeface="Roboto"/>
                <a:cs typeface="Roboto"/>
                <a:sym typeface="Roboto"/>
              </a:rPr>
              <a:t>Hero reference – 12 - 13</a:t>
            </a:r>
            <a:endParaRPr lang="en-US" sz="900">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a:solidFill>
                <a:srgbClr val="B7B7B7"/>
              </a:solidFill>
              <a:latin typeface="Roboto"/>
              <a:ea typeface="Roboto"/>
              <a:cs typeface="Roboto"/>
              <a:sym typeface="Roboto"/>
            </a:endParaRPr>
          </a:p>
        </p:txBody>
      </p:sp>
      <p:sp>
        <p:nvSpPr>
          <p:cNvPr id="24" name="Google Shape;213;p34">
            <a:extLst>
              <a:ext uri="{FF2B5EF4-FFF2-40B4-BE49-F238E27FC236}">
                <a16:creationId xmlns:a16="http://schemas.microsoft.com/office/drawing/2014/main" id="{819B5914-E159-4308-89F8-E54BB8837059}"/>
              </a:ext>
            </a:extLst>
          </p:cNvPr>
          <p:cNvSpPr txBox="1">
            <a:spLocks/>
          </p:cNvSpPr>
          <p:nvPr/>
        </p:nvSpPr>
        <p:spPr>
          <a:xfrm>
            <a:off x="1304963" y="4234847"/>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a:solidFill>
                  <a:srgbClr val="D9D9D9"/>
                </a:solidFill>
                <a:latin typeface="Roboto"/>
                <a:ea typeface="Roboto"/>
                <a:cs typeface="Roboto"/>
                <a:sym typeface="Roboto"/>
              </a:rPr>
              <a:t>Cool tools – 14 - 15</a:t>
            </a:r>
            <a:endParaRPr lang="en-US" sz="900">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a:solidFill>
                <a:srgbClr val="B7B7B7"/>
              </a:solidFill>
              <a:latin typeface="Roboto"/>
              <a:ea typeface="Roboto"/>
              <a:cs typeface="Roboto"/>
              <a:sym typeface="Roboto"/>
            </a:endParaRPr>
          </a:p>
        </p:txBody>
      </p:sp>
      <p:sp>
        <p:nvSpPr>
          <p:cNvPr id="25" name="Google Shape;213;p34">
            <a:extLst>
              <a:ext uri="{FF2B5EF4-FFF2-40B4-BE49-F238E27FC236}">
                <a16:creationId xmlns:a16="http://schemas.microsoft.com/office/drawing/2014/main" id="{3B919797-0749-4059-A691-7AE972B87884}"/>
              </a:ext>
            </a:extLst>
          </p:cNvPr>
          <p:cNvSpPr txBox="1">
            <a:spLocks/>
          </p:cNvSpPr>
          <p:nvPr/>
        </p:nvSpPr>
        <p:spPr>
          <a:xfrm>
            <a:off x="3980597" y="2193105"/>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Occupations – 16 - 17</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26" name="Google Shape;213;p34">
            <a:extLst>
              <a:ext uri="{FF2B5EF4-FFF2-40B4-BE49-F238E27FC236}">
                <a16:creationId xmlns:a16="http://schemas.microsoft.com/office/drawing/2014/main" id="{32D7479E-7364-4A09-88E0-C34B749E70E4}"/>
              </a:ext>
            </a:extLst>
          </p:cNvPr>
          <p:cNvSpPr txBox="1">
            <a:spLocks/>
          </p:cNvSpPr>
          <p:nvPr/>
        </p:nvSpPr>
        <p:spPr>
          <a:xfrm>
            <a:off x="3980597" y="2891051"/>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a:solidFill>
                  <a:srgbClr val="D9D9D9"/>
                </a:solidFill>
                <a:latin typeface="Roboto"/>
                <a:ea typeface="Roboto"/>
                <a:cs typeface="Roboto"/>
                <a:sym typeface="Roboto"/>
              </a:rPr>
              <a:t>Tech skills – 18 - 19</a:t>
            </a:r>
            <a:endParaRPr lang="en-US" sz="900">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a:solidFill>
                <a:srgbClr val="B7B7B7"/>
              </a:solidFill>
              <a:latin typeface="Roboto"/>
              <a:ea typeface="Roboto"/>
              <a:cs typeface="Roboto"/>
              <a:sym typeface="Roboto"/>
            </a:endParaRPr>
          </a:p>
        </p:txBody>
      </p:sp>
      <p:sp>
        <p:nvSpPr>
          <p:cNvPr id="27" name="Google Shape;213;p34">
            <a:extLst>
              <a:ext uri="{FF2B5EF4-FFF2-40B4-BE49-F238E27FC236}">
                <a16:creationId xmlns:a16="http://schemas.microsoft.com/office/drawing/2014/main" id="{12DC836F-7CDA-46A1-A1A1-4769F229285D}"/>
              </a:ext>
            </a:extLst>
          </p:cNvPr>
          <p:cNvSpPr txBox="1">
            <a:spLocks/>
          </p:cNvSpPr>
          <p:nvPr/>
        </p:nvSpPr>
        <p:spPr>
          <a:xfrm>
            <a:off x="3980597" y="3588997"/>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a:solidFill>
                  <a:srgbClr val="D9D9D9"/>
                </a:solidFill>
                <a:latin typeface="Roboto"/>
                <a:ea typeface="Roboto"/>
                <a:cs typeface="Roboto"/>
                <a:sym typeface="Roboto"/>
              </a:rPr>
              <a:t>Studios – 20 - 21</a:t>
            </a:r>
            <a:endParaRPr lang="en-US" sz="900">
              <a:latin typeface="Roboto"/>
              <a:ea typeface="Roboto"/>
              <a:cs typeface="Roboto"/>
              <a:sym typeface="Roboto"/>
            </a:endParaRPr>
          </a:p>
          <a:p>
            <a:pPr marL="0" indent="0">
              <a:spcBef>
                <a:spcPts val="0"/>
              </a:spcBef>
              <a:buFont typeface="Arial"/>
              <a:buNone/>
            </a:pPr>
            <a:endParaRPr lang="en-US" sz="90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a:solidFill>
                <a:srgbClr val="B7B7B7"/>
              </a:solidFill>
              <a:latin typeface="Roboto"/>
              <a:ea typeface="Roboto"/>
              <a:cs typeface="Roboto"/>
              <a:sym typeface="Roboto"/>
            </a:endParaRPr>
          </a:p>
        </p:txBody>
      </p:sp>
      <p:sp>
        <p:nvSpPr>
          <p:cNvPr id="28" name="Google Shape;213;p34">
            <a:extLst>
              <a:ext uri="{FF2B5EF4-FFF2-40B4-BE49-F238E27FC236}">
                <a16:creationId xmlns:a16="http://schemas.microsoft.com/office/drawing/2014/main" id="{09245DA6-6D0F-420F-A51C-48A2717B1EF4}"/>
              </a:ext>
            </a:extLst>
          </p:cNvPr>
          <p:cNvSpPr txBox="1">
            <a:spLocks/>
          </p:cNvSpPr>
          <p:nvPr/>
        </p:nvSpPr>
        <p:spPr>
          <a:xfrm>
            <a:off x="3980597" y="4210444"/>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Networks 1 – 22 - 23</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29" name="Google Shape;213;p34">
            <a:extLst>
              <a:ext uri="{FF2B5EF4-FFF2-40B4-BE49-F238E27FC236}">
                <a16:creationId xmlns:a16="http://schemas.microsoft.com/office/drawing/2014/main" id="{4696256F-258E-4316-88AD-FC596519767C}"/>
              </a:ext>
            </a:extLst>
          </p:cNvPr>
          <p:cNvSpPr txBox="1">
            <a:spLocks/>
          </p:cNvSpPr>
          <p:nvPr/>
        </p:nvSpPr>
        <p:spPr>
          <a:xfrm>
            <a:off x="6666360" y="2130158"/>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Networks 2 – 24 -25</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30" name="Google Shape;213;p34">
            <a:extLst>
              <a:ext uri="{FF2B5EF4-FFF2-40B4-BE49-F238E27FC236}">
                <a16:creationId xmlns:a16="http://schemas.microsoft.com/office/drawing/2014/main" id="{6AFF9EC5-EC0E-43BB-B057-87BA2F8BD1B7}"/>
              </a:ext>
            </a:extLst>
          </p:cNvPr>
          <p:cNvSpPr txBox="1">
            <a:spLocks/>
          </p:cNvSpPr>
          <p:nvPr/>
        </p:nvSpPr>
        <p:spPr>
          <a:xfrm>
            <a:off x="6666360" y="3424288"/>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Financials – 29 - 30</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31" name="Google Shape;213;p34">
            <a:extLst>
              <a:ext uri="{FF2B5EF4-FFF2-40B4-BE49-F238E27FC236}">
                <a16:creationId xmlns:a16="http://schemas.microsoft.com/office/drawing/2014/main" id="{75E7056C-185E-42B1-B024-F7BFE35A71B3}"/>
              </a:ext>
            </a:extLst>
          </p:cNvPr>
          <p:cNvSpPr txBox="1">
            <a:spLocks/>
          </p:cNvSpPr>
          <p:nvPr/>
        </p:nvSpPr>
        <p:spPr>
          <a:xfrm>
            <a:off x="6666360" y="2848420"/>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Information –  26 - 28</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
        <p:nvSpPr>
          <p:cNvPr id="32" name="Google Shape;213;p34">
            <a:extLst>
              <a:ext uri="{FF2B5EF4-FFF2-40B4-BE49-F238E27FC236}">
                <a16:creationId xmlns:a16="http://schemas.microsoft.com/office/drawing/2014/main" id="{E724BE40-D7AF-4D4F-9100-DE1AF20D1BCF}"/>
              </a:ext>
            </a:extLst>
          </p:cNvPr>
          <p:cNvSpPr txBox="1">
            <a:spLocks/>
          </p:cNvSpPr>
          <p:nvPr/>
        </p:nvSpPr>
        <p:spPr>
          <a:xfrm>
            <a:off x="6666360" y="4180956"/>
            <a:ext cx="1590472"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Job Adverts – 31 - 32</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pic>
        <p:nvPicPr>
          <p:cNvPr id="33" name="Graphic 32" descr="Home">
            <a:hlinkClick r:id="rId39" action="ppaction://hlinksldjump"/>
            <a:extLst>
              <a:ext uri="{FF2B5EF4-FFF2-40B4-BE49-F238E27FC236}">
                <a16:creationId xmlns:a16="http://schemas.microsoft.com/office/drawing/2014/main" id="{B36788B2-1089-43BB-B509-72EF6D2BA19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602272" y="83961"/>
            <a:ext cx="914400" cy="914400"/>
          </a:xfrm>
          <a:prstGeom prst="rect">
            <a:avLst/>
          </a:prstGeom>
        </p:spPr>
      </p:pic>
      <p:pic>
        <p:nvPicPr>
          <p:cNvPr id="37" name="Graphic 36" descr="Magnifying glass">
            <a:hlinkClick r:id="rId42" action="ppaction://hlinksldjump"/>
            <a:extLst>
              <a:ext uri="{FF2B5EF4-FFF2-40B4-BE49-F238E27FC236}">
                <a16:creationId xmlns:a16="http://schemas.microsoft.com/office/drawing/2014/main" id="{1E1FD929-3CD1-405C-847C-E8D2B996456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788193" y="999977"/>
            <a:ext cx="751428" cy="751428"/>
          </a:xfrm>
          <a:prstGeom prst="rect">
            <a:avLst/>
          </a:prstGeom>
        </p:spPr>
      </p:pic>
      <p:sp>
        <p:nvSpPr>
          <p:cNvPr id="38" name="Google Shape;213;p34">
            <a:extLst>
              <a:ext uri="{FF2B5EF4-FFF2-40B4-BE49-F238E27FC236}">
                <a16:creationId xmlns:a16="http://schemas.microsoft.com/office/drawing/2014/main" id="{C05F8D01-AB04-4DDC-9096-D9669767723D}"/>
              </a:ext>
            </a:extLst>
          </p:cNvPr>
          <p:cNvSpPr txBox="1">
            <a:spLocks/>
          </p:cNvSpPr>
          <p:nvPr/>
        </p:nvSpPr>
        <p:spPr>
          <a:xfrm>
            <a:off x="7357089" y="1141939"/>
            <a:ext cx="1329839" cy="1971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71450" indent="-171450">
              <a:spcBef>
                <a:spcPts val="0"/>
              </a:spcBef>
              <a:buSzPct val="100000"/>
            </a:pPr>
            <a:r>
              <a:rPr lang="en-US" sz="900" b="1" dirty="0">
                <a:solidFill>
                  <a:srgbClr val="D9D9D9"/>
                </a:solidFill>
                <a:latin typeface="Roboto"/>
                <a:ea typeface="Roboto"/>
                <a:cs typeface="Roboto"/>
                <a:sym typeface="Roboto"/>
              </a:rPr>
              <a:t>Conclusion – 33</a:t>
            </a:r>
            <a:endParaRPr lang="en-US" sz="900" dirty="0">
              <a:latin typeface="Roboto"/>
              <a:ea typeface="Roboto"/>
              <a:cs typeface="Roboto"/>
              <a:sym typeface="Roboto"/>
            </a:endParaRPr>
          </a:p>
          <a:p>
            <a:pPr marL="0" indent="0">
              <a:spcBef>
                <a:spcPts val="0"/>
              </a:spcBef>
              <a:buFont typeface="Arial"/>
              <a:buNone/>
            </a:pPr>
            <a:endParaRPr lang="en-US" sz="900" dirty="0">
              <a:solidFill>
                <a:srgbClr val="B7B7B7"/>
              </a:solidFill>
              <a:latin typeface="Roboto"/>
              <a:ea typeface="Roboto"/>
              <a:cs typeface="Roboto"/>
              <a:sym typeface="Roboto"/>
            </a:endParaRPr>
          </a:p>
          <a:p>
            <a:pPr marL="0" indent="0">
              <a:lnSpc>
                <a:spcPct val="150000"/>
              </a:lnSpc>
              <a:spcBef>
                <a:spcPts val="518"/>
              </a:spcBef>
              <a:buFont typeface="Arial"/>
              <a:buNone/>
            </a:pPr>
            <a:endParaRPr lang="en-US" sz="9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93025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err="1">
                <a:latin typeface="Roboto"/>
                <a:ea typeface="Roboto"/>
                <a:cs typeface="Roboto"/>
                <a:sym typeface="Roboto"/>
              </a:rPr>
              <a:t>Financial|</a:t>
            </a:r>
            <a:r>
              <a:rPr lang="en-AU" sz="3000" err="1">
                <a:solidFill>
                  <a:srgbClr val="8CB3E3"/>
                </a:solidFill>
                <a:latin typeface="Roboto"/>
                <a:ea typeface="Roboto"/>
                <a:cs typeface="Roboto"/>
                <a:sym typeface="Roboto"/>
              </a:rPr>
              <a:t>Hourly</a:t>
            </a:r>
            <a:r>
              <a:rPr lang="en-AU" sz="3000">
                <a:solidFill>
                  <a:srgbClr val="8CB3E3"/>
                </a:solidFill>
                <a:latin typeface="Roboto"/>
                <a:ea typeface="Roboto"/>
                <a:cs typeface="Roboto"/>
                <a:sym typeface="Roboto"/>
              </a:rPr>
              <a:t> rate</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884397919"/>
              </p:ext>
            </p:extLst>
          </p:nvPr>
        </p:nvGraphicFramePr>
        <p:xfrm>
          <a:off x="426675" y="2571750"/>
          <a:ext cx="7904475" cy="1550840"/>
        </p:xfrm>
        <a:graphic>
          <a:graphicData uri="http://schemas.openxmlformats.org/drawingml/2006/table">
            <a:tbl>
              <a:tblPr>
                <a:noFill/>
                <a:tableStyleId>{2DE40A0A-F175-4DEE-BA99-264EB937CA04}</a:tableStyleId>
              </a:tblPr>
              <a:tblGrid>
                <a:gridCol w="2043676">
                  <a:extLst>
                    <a:ext uri="{9D8B030D-6E8A-4147-A177-3AD203B41FA5}">
                      <a16:colId xmlns:a16="http://schemas.microsoft.com/office/drawing/2014/main" val="3179543082"/>
                    </a:ext>
                  </a:extLst>
                </a:gridCol>
                <a:gridCol w="5860799">
                  <a:extLst>
                    <a:ext uri="{9D8B030D-6E8A-4147-A177-3AD203B41FA5}">
                      <a16:colId xmlns:a16="http://schemas.microsoft.com/office/drawing/2014/main" val="20000"/>
                    </a:ext>
                  </a:extLst>
                </a:gridCol>
              </a:tblGrid>
              <a:tr h="358421">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Answers</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5603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Nominate an hourly rate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$36 per hour</a:t>
                      </a:r>
                    </a:p>
                    <a:p>
                      <a:pPr marL="0" marR="0" lvl="0" indent="0" algn="l" rtl="0">
                        <a:lnSpc>
                          <a:spcPct val="100000"/>
                        </a:lnSpc>
                        <a:spcBef>
                          <a:spcPts val="0"/>
                        </a:spcBef>
                        <a:spcAft>
                          <a:spcPts val="0"/>
                        </a:spcAft>
                        <a:buClr>
                          <a:schemeClr val="dk1"/>
                        </a:buClr>
                        <a:buSzPts val="2800"/>
                        <a:buFont typeface="Arial"/>
                        <a:buNone/>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5328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Discussion of how you chose that rate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Various websites showed salaries on a yearly, monthly, weekly and hourly scale of many different 3D artists in different locations and provided an average value of approximately 34$ to 38$.</a:t>
                      </a:r>
                      <a:endParaRPr lang="en-AU" sz="9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426675" y="1148762"/>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Do some research on hourly rates for freelance 3D artists.</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In the box below </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Nominate an approximate figure you think is fair as an hourly rate.</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Briefly discuss how you arrived at that figure.</a:t>
            </a:r>
          </a:p>
        </p:txBody>
      </p:sp>
      <p:pic>
        <p:nvPicPr>
          <p:cNvPr id="9" name="Graphic 8" descr="Coins">
            <a:extLst>
              <a:ext uri="{FF2B5EF4-FFF2-40B4-BE49-F238E27FC236}">
                <a16:creationId xmlns:a16="http://schemas.microsoft.com/office/drawing/2014/main" id="{F18AFD6B-1DBE-4C21-994C-F2F57DF3DF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spTree>
    <p:extLst>
      <p:ext uri="{BB962C8B-B14F-4D97-AF65-F5344CB8AC3E}">
        <p14:creationId xmlns:p14="http://schemas.microsoft.com/office/powerpoint/2010/main" val="9598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Job </a:t>
            </a:r>
            <a:r>
              <a:rPr lang="en-AU" err="1">
                <a:latin typeface="Roboto"/>
                <a:ea typeface="Roboto"/>
                <a:cs typeface="Roboto"/>
                <a:sym typeface="Roboto"/>
              </a:rPr>
              <a:t>Adverts|</a:t>
            </a:r>
            <a:r>
              <a:rPr lang="en-AU" sz="3000" err="1">
                <a:solidFill>
                  <a:srgbClr val="8CB3E3"/>
                </a:solidFill>
                <a:latin typeface="Roboto"/>
                <a:ea typeface="Roboto"/>
                <a:cs typeface="Roboto"/>
                <a:sym typeface="Roboto"/>
              </a:rPr>
              <a:t>Find</a:t>
            </a:r>
            <a:r>
              <a:rPr lang="en-AU" sz="3000">
                <a:solidFill>
                  <a:srgbClr val="8CB3E3"/>
                </a:solidFill>
                <a:latin typeface="Roboto"/>
                <a:ea typeface="Roboto"/>
                <a:cs typeface="Roboto"/>
                <a:sym typeface="Roboto"/>
              </a:rPr>
              <a:t> and list</a:t>
            </a:r>
            <a:endParaRPr/>
          </a:p>
        </p:txBody>
      </p:sp>
      <p:pic>
        <p:nvPicPr>
          <p:cNvPr id="7" name="Graphic 6" descr="Newspaper">
            <a:extLst>
              <a:ext uri="{FF2B5EF4-FFF2-40B4-BE49-F238E27FC236}">
                <a16:creationId xmlns:a16="http://schemas.microsoft.com/office/drawing/2014/main" id="{00DBA01E-1D46-4F3B-8706-8ED97B588B7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sp>
        <p:nvSpPr>
          <p:cNvPr id="9" name="Google Shape;292;p44">
            <a:extLst>
              <a:ext uri="{FF2B5EF4-FFF2-40B4-BE49-F238E27FC236}">
                <a16:creationId xmlns:a16="http://schemas.microsoft.com/office/drawing/2014/main" id="{2AB39BD9-DD2E-464E-A436-52B299CC75E4}"/>
              </a:ext>
            </a:extLst>
          </p:cNvPr>
          <p:cNvSpPr txBox="1">
            <a:spLocks/>
          </p:cNvSpPr>
          <p:nvPr/>
        </p:nvSpPr>
        <p:spPr>
          <a:xfrm>
            <a:off x="383574" y="1016705"/>
            <a:ext cx="7630873" cy="13880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92D050"/>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100000"/>
              </a:lnSpc>
              <a:spcBef>
                <a:spcPts val="480"/>
              </a:spcBef>
              <a:spcAft>
                <a:spcPts val="0"/>
              </a:spcAft>
              <a:buClr>
                <a:srgbClr val="00B0F0"/>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sz="900">
                <a:solidFill>
                  <a:srgbClr val="B7B7B7"/>
                </a:solidFill>
                <a:latin typeface="Roboto"/>
                <a:ea typeface="Roboto"/>
                <a:cs typeface="Roboto"/>
                <a:sym typeface="Roboto"/>
              </a:rPr>
              <a:t>Look for 2 information sources that host industry job adverts.</a:t>
            </a:r>
          </a:p>
          <a:p>
            <a:pPr marL="0" indent="0">
              <a:spcBef>
                <a:spcPts val="0"/>
              </a:spcBef>
              <a:buFont typeface="Arial"/>
              <a:buNone/>
            </a:pPr>
            <a:endParaRPr lang="en-US" sz="900">
              <a:solidFill>
                <a:srgbClr val="B7B7B7"/>
              </a:solidFill>
              <a:latin typeface="Roboto"/>
              <a:ea typeface="Roboto"/>
              <a:cs typeface="Roboto"/>
              <a:sym typeface="Roboto"/>
            </a:endParaRPr>
          </a:p>
          <a:p>
            <a:pPr marL="0" indent="0">
              <a:spcBef>
                <a:spcPts val="0"/>
              </a:spcBef>
              <a:buFont typeface="Arial"/>
              <a:buNone/>
            </a:pPr>
            <a:r>
              <a:rPr lang="en-US" sz="900">
                <a:solidFill>
                  <a:srgbClr val="B7B7B7"/>
                </a:solidFill>
                <a:latin typeface="Roboto"/>
                <a:ea typeface="Roboto"/>
                <a:cs typeface="Roboto"/>
                <a:sym typeface="Roboto"/>
              </a:rPr>
              <a:t>Carefully choose your sources to ensure they are legitimate.</a:t>
            </a:r>
          </a:p>
          <a:p>
            <a:pPr marL="0" indent="0">
              <a:spcBef>
                <a:spcPts val="0"/>
              </a:spcBef>
              <a:buFont typeface="Arial"/>
              <a:buNone/>
            </a:pPr>
            <a:endParaRPr lang="en-US" sz="900">
              <a:solidFill>
                <a:srgbClr val="B7B7B7"/>
              </a:solidFill>
              <a:latin typeface="Roboto"/>
              <a:ea typeface="Roboto"/>
              <a:cs typeface="Roboto"/>
              <a:sym typeface="Roboto"/>
            </a:endParaRPr>
          </a:p>
          <a:p>
            <a:pPr marL="0" indent="0">
              <a:spcBef>
                <a:spcPts val="0"/>
              </a:spcBef>
              <a:buFont typeface="Arial"/>
              <a:buNone/>
            </a:pPr>
            <a:r>
              <a:rPr lang="en-US" sz="900">
                <a:solidFill>
                  <a:srgbClr val="B7B7B7"/>
                </a:solidFill>
                <a:latin typeface="Roboto"/>
                <a:ea typeface="Roboto"/>
                <a:cs typeface="Roboto"/>
                <a:sym typeface="Roboto"/>
              </a:rPr>
              <a:t>This could be from the following –</a:t>
            </a:r>
          </a:p>
          <a:p>
            <a:pPr marL="0" indent="0">
              <a:spcBef>
                <a:spcPts val="0"/>
              </a:spcBef>
              <a:buFont typeface="Arial"/>
              <a:buNone/>
            </a:pPr>
            <a:endParaRPr lang="en-US" sz="90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Social media source</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Website / news articles</a:t>
            </a:r>
          </a:p>
          <a:p>
            <a:pPr marL="171450" indent="-171450">
              <a:spcBef>
                <a:spcPts val="0"/>
              </a:spcBef>
              <a:buClr>
                <a:schemeClr val="bg1">
                  <a:lumMod val="75000"/>
                </a:schemeClr>
              </a:buClr>
              <a:buSzPct val="100000"/>
            </a:pPr>
            <a:r>
              <a:rPr lang="en-US" sz="900">
                <a:solidFill>
                  <a:srgbClr val="B7B7B7"/>
                </a:solidFill>
                <a:latin typeface="Roboto"/>
                <a:ea typeface="Roboto"/>
                <a:cs typeface="Roboto"/>
                <a:sym typeface="Roboto"/>
              </a:rPr>
              <a:t>A specific individual</a:t>
            </a:r>
          </a:p>
          <a:p>
            <a:pPr marL="171450" indent="-171450">
              <a:spcBef>
                <a:spcPts val="0"/>
              </a:spcBef>
              <a:buClr>
                <a:schemeClr val="bg1">
                  <a:lumMod val="75000"/>
                </a:schemeClr>
              </a:buClr>
              <a:buSzPct val="100000"/>
            </a:pPr>
            <a:endParaRPr lang="en-US" sz="900">
              <a:solidFill>
                <a:srgbClr val="B7B7B7"/>
              </a:solidFill>
              <a:latin typeface="Roboto"/>
              <a:ea typeface="Roboto"/>
              <a:cs typeface="Roboto"/>
              <a:sym typeface="Roboto"/>
            </a:endParaRPr>
          </a:p>
          <a:p>
            <a:pPr marL="0" indent="0">
              <a:spcBef>
                <a:spcPts val="0"/>
              </a:spcBef>
              <a:buClr>
                <a:schemeClr val="bg1">
                  <a:lumMod val="75000"/>
                </a:schemeClr>
              </a:buClr>
              <a:buSzPct val="100000"/>
              <a:buFont typeface="Arial"/>
              <a:buNone/>
            </a:pPr>
            <a:r>
              <a:rPr lang="en-US" sz="900">
                <a:solidFill>
                  <a:srgbClr val="B7B7B7"/>
                </a:solidFill>
                <a:latin typeface="Roboto"/>
                <a:ea typeface="Roboto"/>
                <a:cs typeface="Roboto"/>
                <a:sym typeface="Roboto"/>
              </a:rPr>
              <a:t>Briefly describe and link to the sources below.</a:t>
            </a:r>
          </a:p>
        </p:txBody>
      </p:sp>
      <p:graphicFrame>
        <p:nvGraphicFramePr>
          <p:cNvPr id="10" name="Google Shape;293;p44">
            <a:extLst>
              <a:ext uri="{FF2B5EF4-FFF2-40B4-BE49-F238E27FC236}">
                <a16:creationId xmlns:a16="http://schemas.microsoft.com/office/drawing/2014/main" id="{A3EC5B52-743D-4CAD-8928-D2B66A09B3F3}"/>
              </a:ext>
            </a:extLst>
          </p:cNvPr>
          <p:cNvGraphicFramePr/>
          <p:nvPr>
            <p:extLst>
              <p:ext uri="{D42A27DB-BD31-4B8C-83A1-F6EECF244321}">
                <p14:modId xmlns:p14="http://schemas.microsoft.com/office/powerpoint/2010/main" val="411908245"/>
              </p:ext>
            </p:extLst>
          </p:nvPr>
        </p:nvGraphicFramePr>
        <p:xfrm>
          <a:off x="454724" y="2887203"/>
          <a:ext cx="8070075" cy="1859190"/>
        </p:xfrm>
        <a:graphic>
          <a:graphicData uri="http://schemas.openxmlformats.org/drawingml/2006/table">
            <a:tbl>
              <a:tblPr>
                <a:noFill/>
                <a:tableStyleId>{2DE40A0A-F175-4DEE-BA99-264EB937CA04}</a:tableStyleId>
              </a:tblPr>
              <a:tblGrid>
                <a:gridCol w="1309276">
                  <a:extLst>
                    <a:ext uri="{9D8B030D-6E8A-4147-A177-3AD203B41FA5}">
                      <a16:colId xmlns:a16="http://schemas.microsoft.com/office/drawing/2014/main" val="3179543082"/>
                    </a:ext>
                  </a:extLst>
                </a:gridCol>
                <a:gridCol w="1072800">
                  <a:extLst>
                    <a:ext uri="{9D8B030D-6E8A-4147-A177-3AD203B41FA5}">
                      <a16:colId xmlns:a16="http://schemas.microsoft.com/office/drawing/2014/main" val="20000"/>
                    </a:ext>
                  </a:extLst>
                </a:gridCol>
                <a:gridCol w="1504800">
                  <a:extLst>
                    <a:ext uri="{9D8B030D-6E8A-4147-A177-3AD203B41FA5}">
                      <a16:colId xmlns:a16="http://schemas.microsoft.com/office/drawing/2014/main" val="3238216583"/>
                    </a:ext>
                  </a:extLst>
                </a:gridCol>
                <a:gridCol w="1711353">
                  <a:extLst>
                    <a:ext uri="{9D8B030D-6E8A-4147-A177-3AD203B41FA5}">
                      <a16:colId xmlns:a16="http://schemas.microsoft.com/office/drawing/2014/main" val="3497085799"/>
                    </a:ext>
                  </a:extLst>
                </a:gridCol>
                <a:gridCol w="2471846">
                  <a:extLst>
                    <a:ext uri="{9D8B030D-6E8A-4147-A177-3AD203B41FA5}">
                      <a16:colId xmlns:a16="http://schemas.microsoft.com/office/drawing/2014/main" val="3758666307"/>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Link</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Name of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Describe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Why is it a “good quality” source?</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a:solidFill>
                            <a:srgbClr val="B7B7B7"/>
                          </a:solidFill>
                          <a:latin typeface="Roboto"/>
                          <a:ea typeface="Roboto"/>
                          <a:cs typeface="Roboto"/>
                          <a:sym typeface="Roboto"/>
                        </a:rPr>
                        <a:t>Job advert source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Stock-</a:t>
                      </a:r>
                      <a:r>
                        <a:rPr lang="en-AU" sz="900" i="0" u="none" strike="noStrike" cap="none" dirty="0" err="1">
                          <a:solidFill>
                            <a:srgbClr val="92D050"/>
                          </a:solidFill>
                          <a:latin typeface="Roboto"/>
                          <a:ea typeface="Roboto"/>
                          <a:cs typeface="Roboto"/>
                          <a:sym typeface="Roboto"/>
                        </a:rPr>
                        <a:t>mania.teachable.com</a:t>
                      </a:r>
                      <a:endParaRPr lang="en-AU" sz="900" i="0" u="none" strike="noStrike" cap="none" dirty="0">
                        <a:solidFill>
                          <a:srgbClr val="92D050"/>
                        </a:solidFill>
                        <a:latin typeface="Roboto"/>
                        <a:ea typeface="Roboto"/>
                        <a:cs typeface="Roboto"/>
                        <a:sym typeface="Roboto"/>
                      </a:endParaRPr>
                    </a:p>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endParaRPr lang="en-AU" sz="900" i="0" u="none" strike="noStrike" cap="none" dirty="0">
                        <a:solidFill>
                          <a:srgbClr val="92D050"/>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Stock Mania</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Stock market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Lots of followers</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Extensive information</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Tips and tricks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Job advert source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www.seek.com.au</a:t>
                      </a:r>
                      <a:r>
                        <a:rPr lang="en-AU" sz="900" i="0" u="none" strike="noStrike" cap="none" dirty="0">
                          <a:solidFill>
                            <a:srgbClr val="92D050"/>
                          </a:solidFill>
                          <a:latin typeface="Roboto"/>
                          <a:ea typeface="Roboto"/>
                          <a:cs typeface="Roboto"/>
                          <a:sym typeface="Roboto"/>
                        </a:rPr>
                        <a:t>/handyman-jobs/in-All-Sydney-NSW</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Seek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Handyman services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Provides salary</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Direct contact with contractor</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Shows necessities</a:t>
                      </a:r>
                    </a:p>
                    <a:p>
                      <a:pPr marL="171450" marR="0" lvl="0" indent="-171450" algn="l" defTabSz="914400" rtl="0" eaLnBrk="1" fontAlgn="auto" latinLnBrk="0" hangingPunct="1">
                        <a:lnSpc>
                          <a:spcPct val="100000"/>
                        </a:lnSpc>
                        <a:spcBef>
                          <a:spcPts val="0"/>
                        </a:spcBef>
                        <a:spcAft>
                          <a:spcPts val="0"/>
                        </a:spcAft>
                        <a:buClr>
                          <a:srgbClr val="000000"/>
                        </a:buClr>
                        <a:buSzPts val="900"/>
                        <a:buFontTx/>
                        <a:buChar char="-"/>
                        <a:tabLst/>
                        <a:defRPr/>
                      </a:pPr>
                      <a:r>
                        <a:rPr lang="en-AU" sz="900" i="0" u="none" strike="noStrike" cap="none" dirty="0">
                          <a:solidFill>
                            <a:srgbClr val="92D050"/>
                          </a:solidFill>
                          <a:latin typeface="Roboto"/>
                          <a:ea typeface="Roboto"/>
                          <a:cs typeface="Roboto"/>
                          <a:sym typeface="Roboto"/>
                        </a:rPr>
                        <a:t>Shows location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pic>
        <p:nvPicPr>
          <p:cNvPr id="8" name="Graphic 7" descr="Home">
            <a:hlinkClick r:id="rId5" action="ppaction://hlinksldjump"/>
            <a:extLst>
              <a:ext uri="{FF2B5EF4-FFF2-40B4-BE49-F238E27FC236}">
                <a16:creationId xmlns:a16="http://schemas.microsoft.com/office/drawing/2014/main" id="{39C54223-FF74-43FD-825B-0E8A24425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91882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a:latin typeface="Roboto"/>
                <a:ea typeface="Roboto"/>
                <a:cs typeface="Roboto"/>
                <a:sym typeface="Roboto"/>
              </a:rPr>
              <a:t>Job </a:t>
            </a:r>
            <a:r>
              <a:rPr lang="en-AU" err="1">
                <a:latin typeface="Roboto"/>
                <a:ea typeface="Roboto"/>
                <a:cs typeface="Roboto"/>
                <a:sym typeface="Roboto"/>
              </a:rPr>
              <a:t>Adverts|</a:t>
            </a:r>
            <a:r>
              <a:rPr lang="en-AU" sz="3000" err="1">
                <a:solidFill>
                  <a:srgbClr val="8CB3E3"/>
                </a:solidFill>
                <a:latin typeface="Roboto"/>
                <a:ea typeface="Roboto"/>
                <a:cs typeface="Roboto"/>
                <a:sym typeface="Roboto"/>
              </a:rPr>
              <a:t>Choose</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1161624"/>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Select 2 job adverts that you find interesting.  Choose an advert for the type of job you’d like to see yourself in the future.</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Ensure you are selecting from a good source.  Preferably this is an info source you have reviewed and checked for quality before.</a:t>
            </a:r>
          </a:p>
          <a:p>
            <a:pPr marL="0" lvl="0" indent="0">
              <a:spcBef>
                <a:spcPts val="0"/>
              </a:spcBef>
              <a:buNone/>
            </a:pPr>
            <a:endParaRPr lang="en-US" sz="900" dirty="0">
              <a:solidFill>
                <a:srgbClr val="B7B7B7"/>
              </a:solidFill>
              <a:latin typeface="Roboto"/>
              <a:ea typeface="Roboto"/>
              <a:cs typeface="Roboto"/>
              <a:sym typeface="Roboto"/>
            </a:endParaRP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Describe why the chosen job adverts are appealing to you.</a:t>
            </a:r>
          </a:p>
          <a:p>
            <a:pPr marL="171450" indent="-171450">
              <a:spcBef>
                <a:spcPts val="0"/>
              </a:spcBef>
              <a:buClr>
                <a:schemeClr val="bg1">
                  <a:lumMod val="75000"/>
                </a:schemeClr>
              </a:buClr>
              <a:buSzPct val="100000"/>
            </a:pPr>
            <a:r>
              <a:rPr lang="en-US" sz="900" dirty="0">
                <a:solidFill>
                  <a:srgbClr val="B7B7B7"/>
                </a:solidFill>
                <a:latin typeface="Roboto"/>
                <a:ea typeface="Roboto"/>
                <a:cs typeface="Roboto"/>
                <a:sym typeface="Roboto"/>
              </a:rPr>
              <a:t>Identify what you think are the key soft skills and tech skills the job requires</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p:txBody>
      </p:sp>
      <p:pic>
        <p:nvPicPr>
          <p:cNvPr id="3" name="Graphic 2" descr="Newspaper">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000" y="93133"/>
            <a:ext cx="914400" cy="914400"/>
          </a:xfrm>
          <a:prstGeom prst="rect">
            <a:avLst/>
          </a:prstGeom>
        </p:spPr>
      </p:pic>
      <p:graphicFrame>
        <p:nvGraphicFramePr>
          <p:cNvPr id="9" name="Google Shape;293;p44">
            <a:extLst>
              <a:ext uri="{FF2B5EF4-FFF2-40B4-BE49-F238E27FC236}">
                <a16:creationId xmlns:a16="http://schemas.microsoft.com/office/drawing/2014/main" id="{C27C46EF-631A-43E2-9949-76D84CAC05CD}"/>
              </a:ext>
            </a:extLst>
          </p:cNvPr>
          <p:cNvGraphicFramePr/>
          <p:nvPr>
            <p:extLst>
              <p:ext uri="{D42A27DB-BD31-4B8C-83A1-F6EECF244321}">
                <p14:modId xmlns:p14="http://schemas.microsoft.com/office/powerpoint/2010/main" val="4039473784"/>
              </p:ext>
            </p:extLst>
          </p:nvPr>
        </p:nvGraphicFramePr>
        <p:xfrm>
          <a:off x="454724" y="2887203"/>
          <a:ext cx="7759109" cy="1722030"/>
        </p:xfrm>
        <a:graphic>
          <a:graphicData uri="http://schemas.openxmlformats.org/drawingml/2006/table">
            <a:tbl>
              <a:tblPr>
                <a:noFill/>
                <a:tableStyleId>{2DE40A0A-F175-4DEE-BA99-264EB937CA04}</a:tableStyleId>
              </a:tblPr>
              <a:tblGrid>
                <a:gridCol w="1173629">
                  <a:extLst>
                    <a:ext uri="{9D8B030D-6E8A-4147-A177-3AD203B41FA5}">
                      <a16:colId xmlns:a16="http://schemas.microsoft.com/office/drawing/2014/main" val="3179543082"/>
                    </a:ext>
                  </a:extLst>
                </a:gridCol>
                <a:gridCol w="1267364">
                  <a:extLst>
                    <a:ext uri="{9D8B030D-6E8A-4147-A177-3AD203B41FA5}">
                      <a16:colId xmlns:a16="http://schemas.microsoft.com/office/drawing/2014/main" val="20000"/>
                    </a:ext>
                  </a:extLst>
                </a:gridCol>
                <a:gridCol w="1355598">
                  <a:extLst>
                    <a:ext uri="{9D8B030D-6E8A-4147-A177-3AD203B41FA5}">
                      <a16:colId xmlns:a16="http://schemas.microsoft.com/office/drawing/2014/main" val="3238216583"/>
                    </a:ext>
                  </a:extLst>
                </a:gridCol>
                <a:gridCol w="1981259">
                  <a:extLst>
                    <a:ext uri="{9D8B030D-6E8A-4147-A177-3AD203B41FA5}">
                      <a16:colId xmlns:a16="http://schemas.microsoft.com/office/drawing/2014/main" val="3497085799"/>
                    </a:ext>
                  </a:extLst>
                </a:gridCol>
                <a:gridCol w="1981259">
                  <a:extLst>
                    <a:ext uri="{9D8B030D-6E8A-4147-A177-3AD203B41FA5}">
                      <a16:colId xmlns:a16="http://schemas.microsoft.com/office/drawing/2014/main" val="3701564548"/>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cs typeface="Roboto"/>
                          <a:sym typeface="Roboto"/>
                        </a:rPr>
                        <a:t>Link to job advert</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Title of position</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a:solidFill>
                            <a:schemeClr val="bg1"/>
                          </a:solidFill>
                          <a:latin typeface="Roboto"/>
                          <a:ea typeface="Roboto"/>
                          <a:sym typeface="Arial"/>
                        </a:rPr>
                        <a:t>Describe why it interests you</a:t>
                      </a:r>
                      <a:endParaRPr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Soft skills and Tech skills</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a:solidFill>
                            <a:srgbClr val="B7B7B7"/>
                          </a:solidFill>
                          <a:latin typeface="Roboto"/>
                          <a:ea typeface="Roboto"/>
                          <a:cs typeface="Roboto"/>
                          <a:sym typeface="Roboto"/>
                        </a:rPr>
                        <a:t>Job advert #1</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www.bunnings.com.au</a:t>
                      </a:r>
                      <a:r>
                        <a:rPr lang="en-AU" sz="900" i="0" u="none" strike="noStrike" cap="none" dirty="0">
                          <a:solidFill>
                            <a:srgbClr val="92D050"/>
                          </a:solidFill>
                          <a:latin typeface="Roboto"/>
                          <a:ea typeface="Roboto"/>
                          <a:cs typeface="Roboto"/>
                          <a:sym typeface="Roboto"/>
                        </a:rPr>
                        <a:t>/about-us/jobs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Floor assistant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Interact with people from all sorts of trades and learn future skills that can be used in ones own lifestyle.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None/>
                        <a:tabLst/>
                        <a:defRPr/>
                      </a:pPr>
                      <a:r>
                        <a:rPr lang="en-AU" sz="900" i="0" u="none" strike="noStrike" cap="none" dirty="0">
                          <a:solidFill>
                            <a:srgbClr val="92D050"/>
                          </a:solidFill>
                          <a:latin typeface="Roboto"/>
                          <a:ea typeface="Roboto"/>
                          <a:cs typeface="Roboto"/>
                          <a:sym typeface="Roboto"/>
                        </a:rPr>
                        <a:t>Communication, positive attitude, Charisma, leadership skills, registers.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a:solidFill>
                            <a:srgbClr val="B7B7B7"/>
                          </a:solidFill>
                          <a:latin typeface="Roboto"/>
                          <a:ea typeface="Roboto"/>
                          <a:cs typeface="Roboto"/>
                          <a:sym typeface="Roboto"/>
                        </a:rPr>
                        <a:t>Job advert #2</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https://</a:t>
                      </a:r>
                      <a:r>
                        <a:rPr lang="en-AU" sz="900" i="0" u="none" strike="noStrike" cap="none" dirty="0" err="1">
                          <a:solidFill>
                            <a:srgbClr val="92D050"/>
                          </a:solidFill>
                          <a:latin typeface="Roboto"/>
                          <a:ea typeface="Roboto"/>
                          <a:cs typeface="Roboto"/>
                          <a:sym typeface="Roboto"/>
                        </a:rPr>
                        <a:t>www.seek.com.au</a:t>
                      </a:r>
                      <a:r>
                        <a:rPr lang="en-AU" sz="900" i="0" u="none" strike="noStrike" cap="none" dirty="0">
                          <a:solidFill>
                            <a:srgbClr val="92D050"/>
                          </a:solidFill>
                          <a:latin typeface="Roboto"/>
                          <a:ea typeface="Roboto"/>
                          <a:cs typeface="Roboto"/>
                          <a:sym typeface="Roboto"/>
                        </a:rPr>
                        <a:t>/handyman-jobs/in-All-Sydney-NSW</a:t>
                      </a:r>
                      <a:endParaRPr lang="en-AU" sz="9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Handy Man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I can learn the variety of trades and learn future skills that can be used in ones own lifestyle.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92D050"/>
                        </a:buClr>
                        <a:buSzPts val="900"/>
                        <a:buFont typeface="Arial"/>
                        <a:buNone/>
                        <a:tabLst/>
                        <a:defRPr/>
                      </a:pPr>
                      <a:r>
                        <a:rPr lang="en-AU" sz="900" i="0" u="none" strike="noStrike" cap="none" dirty="0">
                          <a:solidFill>
                            <a:srgbClr val="92D050"/>
                          </a:solidFill>
                          <a:latin typeface="Roboto"/>
                          <a:ea typeface="Roboto"/>
                          <a:cs typeface="Roboto"/>
                          <a:sym typeface="Roboto"/>
                        </a:rPr>
                        <a:t>Communication, positive attitude, Charisma, leadership skills, body strength, machinery use.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bl>
          </a:graphicData>
        </a:graphic>
      </p:graphicFrame>
    </p:spTree>
    <p:extLst>
      <p:ext uri="{BB962C8B-B14F-4D97-AF65-F5344CB8AC3E}">
        <p14:creationId xmlns:p14="http://schemas.microsoft.com/office/powerpoint/2010/main" val="257061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dirty="0" err="1">
                <a:latin typeface="Roboto"/>
                <a:ea typeface="Roboto"/>
                <a:cs typeface="Roboto"/>
                <a:sym typeface="Roboto"/>
              </a:rPr>
              <a:t>Conclusion|</a:t>
            </a:r>
            <a:r>
              <a:rPr lang="en-AU" sz="3000" dirty="0" err="1">
                <a:solidFill>
                  <a:srgbClr val="8CB3E3"/>
                </a:solidFill>
                <a:latin typeface="Roboto"/>
                <a:ea typeface="Roboto"/>
                <a:cs typeface="Roboto"/>
                <a:sym typeface="Roboto"/>
              </a:rPr>
              <a:t>Where</a:t>
            </a:r>
            <a:r>
              <a:rPr lang="en-AU" sz="3000" dirty="0">
                <a:solidFill>
                  <a:srgbClr val="8CB3E3"/>
                </a:solidFill>
                <a:latin typeface="Roboto"/>
                <a:ea typeface="Roboto"/>
                <a:cs typeface="Roboto"/>
                <a:sym typeface="Roboto"/>
              </a:rPr>
              <a:t> to next?</a:t>
            </a:r>
            <a:endParaRPr dirty="0"/>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1161624"/>
            <a:ext cx="7630873" cy="1094673"/>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dirty="0">
                <a:solidFill>
                  <a:srgbClr val="B7B7B7"/>
                </a:solidFill>
                <a:latin typeface="Roboto"/>
                <a:ea typeface="Roboto"/>
                <a:cs typeface="Roboto"/>
                <a:sym typeface="Roboto"/>
              </a:rPr>
              <a:t>This document is designed to help you explore and plan your professional development.</a:t>
            </a:r>
          </a:p>
          <a:p>
            <a:pPr marL="0" lvl="0" indent="0">
              <a:spcBef>
                <a:spcPts val="0"/>
              </a:spcBef>
              <a:buNone/>
            </a:pPr>
            <a:r>
              <a:rPr lang="en-US" sz="900" dirty="0">
                <a:solidFill>
                  <a:srgbClr val="B7B7B7"/>
                </a:solidFill>
                <a:latin typeface="Roboto"/>
                <a:ea typeface="Roboto"/>
                <a:cs typeface="Roboto"/>
                <a:sym typeface="Roboto"/>
              </a:rPr>
              <a:t>You have added a lot of data to this document.  Make use of this data and draw a conclusion.  </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r>
              <a:rPr lang="en-US" sz="900" dirty="0">
                <a:solidFill>
                  <a:srgbClr val="B7B7B7"/>
                </a:solidFill>
                <a:latin typeface="Roboto"/>
                <a:ea typeface="Roboto"/>
                <a:cs typeface="Roboto"/>
                <a:sym typeface="Roboto"/>
              </a:rPr>
              <a:t>Review and </a:t>
            </a:r>
            <a:r>
              <a:rPr lang="en-US" sz="900" dirty="0" err="1">
                <a:solidFill>
                  <a:srgbClr val="B7B7B7"/>
                </a:solidFill>
                <a:latin typeface="Roboto"/>
                <a:ea typeface="Roboto"/>
                <a:cs typeface="Roboto"/>
                <a:sym typeface="Roboto"/>
              </a:rPr>
              <a:t>analyse</a:t>
            </a:r>
            <a:r>
              <a:rPr lang="en-US" sz="900" dirty="0">
                <a:solidFill>
                  <a:srgbClr val="B7B7B7"/>
                </a:solidFill>
                <a:latin typeface="Roboto"/>
                <a:ea typeface="Roboto"/>
                <a:cs typeface="Roboto"/>
                <a:sym typeface="Roboto"/>
              </a:rPr>
              <a:t> the information above and summaries into a few key conclusions.</a:t>
            </a:r>
          </a:p>
          <a:p>
            <a:pPr marL="0" lvl="0" indent="0">
              <a:spcBef>
                <a:spcPts val="0"/>
              </a:spcBef>
              <a:buNone/>
            </a:pPr>
            <a:endParaRPr lang="en-US" sz="900" dirty="0">
              <a:solidFill>
                <a:srgbClr val="B7B7B7"/>
              </a:solidFill>
              <a:latin typeface="Roboto"/>
              <a:ea typeface="Roboto"/>
              <a:cs typeface="Roboto"/>
              <a:sym typeface="Roboto"/>
            </a:endParaRPr>
          </a:p>
          <a:p>
            <a:pPr marL="0" lvl="0" indent="0">
              <a:spcBef>
                <a:spcPts val="0"/>
              </a:spcBef>
              <a:buNone/>
            </a:pPr>
            <a:endParaRPr lang="en-US" sz="900" dirty="0">
              <a:solidFill>
                <a:srgbClr val="B7B7B7"/>
              </a:solidFill>
              <a:latin typeface="Roboto"/>
              <a:ea typeface="Roboto"/>
              <a:cs typeface="Roboto"/>
              <a:sym typeface="Roboto"/>
            </a:endParaRPr>
          </a:p>
        </p:txBody>
      </p:sp>
      <p:pic>
        <p:nvPicPr>
          <p:cNvPr id="8" name="Graphic 7" descr="Home">
            <a:hlinkClick r:id="rId3" action="ppaction://hlinksldjump"/>
            <a:extLst>
              <a:ext uri="{FF2B5EF4-FFF2-40B4-BE49-F238E27FC236}">
                <a16:creationId xmlns:a16="http://schemas.microsoft.com/office/drawing/2014/main" id="{81250DFD-A4C6-4124-98A1-70399DA0DA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272" y="83961"/>
            <a:ext cx="914400" cy="914400"/>
          </a:xfrm>
          <a:prstGeom prst="rect">
            <a:avLst/>
          </a:prstGeom>
        </p:spPr>
      </p:pic>
      <p:graphicFrame>
        <p:nvGraphicFramePr>
          <p:cNvPr id="9" name="Google Shape;293;p44">
            <a:extLst>
              <a:ext uri="{FF2B5EF4-FFF2-40B4-BE49-F238E27FC236}">
                <a16:creationId xmlns:a16="http://schemas.microsoft.com/office/drawing/2014/main" id="{C27C46EF-631A-43E2-9949-76D84CAC05CD}"/>
              </a:ext>
            </a:extLst>
          </p:cNvPr>
          <p:cNvGraphicFramePr/>
          <p:nvPr>
            <p:extLst>
              <p:ext uri="{D42A27DB-BD31-4B8C-83A1-F6EECF244321}">
                <p14:modId xmlns:p14="http://schemas.microsoft.com/office/powerpoint/2010/main" val="2197977056"/>
              </p:ext>
            </p:extLst>
          </p:nvPr>
        </p:nvGraphicFramePr>
        <p:xfrm>
          <a:off x="454725" y="1977993"/>
          <a:ext cx="7722836" cy="2818073"/>
        </p:xfrm>
        <a:graphic>
          <a:graphicData uri="http://schemas.openxmlformats.org/drawingml/2006/table">
            <a:tbl>
              <a:tblPr>
                <a:noFill/>
                <a:tableStyleId>{2DE40A0A-F175-4DEE-BA99-264EB937CA04}</a:tableStyleId>
              </a:tblPr>
              <a:tblGrid>
                <a:gridCol w="2221568">
                  <a:extLst>
                    <a:ext uri="{9D8B030D-6E8A-4147-A177-3AD203B41FA5}">
                      <a16:colId xmlns:a16="http://schemas.microsoft.com/office/drawing/2014/main" val="3179543082"/>
                    </a:ext>
                  </a:extLst>
                </a:gridCol>
                <a:gridCol w="5501268">
                  <a:extLst>
                    <a:ext uri="{9D8B030D-6E8A-4147-A177-3AD203B41FA5}">
                      <a16:colId xmlns:a16="http://schemas.microsoft.com/office/drawing/2014/main" val="20000"/>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r>
                        <a:rPr lang="en-AU" sz="1000" b="1" i="0" u="none" strike="noStrike" cap="none" dirty="0">
                          <a:solidFill>
                            <a:schemeClr val="bg1"/>
                          </a:solidFill>
                          <a:latin typeface="Roboto"/>
                          <a:ea typeface="Roboto"/>
                          <a:sym typeface="Arial"/>
                        </a:rPr>
                        <a:t>What does the data show?</a:t>
                      </a:r>
                      <a:endParaRPr sz="1000" b="1" i="0" u="none" strike="noStrike" cap="none" dirty="0">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dirty="0">
                          <a:solidFill>
                            <a:schemeClr val="bg1"/>
                          </a:solidFill>
                          <a:latin typeface="Roboto"/>
                          <a:ea typeface="Roboto"/>
                          <a:cs typeface="Roboto"/>
                          <a:sym typeface="Roboto"/>
                        </a:rPr>
                        <a:t>Link to job advert</a:t>
                      </a:r>
                      <a:endParaRPr dirty="0">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dirty="0">
                          <a:solidFill>
                            <a:srgbClr val="B7B7B7"/>
                          </a:solidFill>
                          <a:latin typeface="Roboto"/>
                          <a:ea typeface="Roboto"/>
                          <a:cs typeface="Roboto"/>
                          <a:sym typeface="Roboto"/>
                        </a:rPr>
                        <a:t>What is one weakness you have where you should focus more attention?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Focusing on completing work without distractions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268400146"/>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dirty="0">
                          <a:solidFill>
                            <a:srgbClr val="B7B7B7"/>
                          </a:solidFill>
                          <a:latin typeface="Roboto"/>
                          <a:ea typeface="Roboto"/>
                          <a:cs typeface="Roboto"/>
                          <a:sym typeface="Roboto"/>
                        </a:rPr>
                        <a:t>What is one strength you have that will be valuable in the future?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The ability to socially get along with others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800918729"/>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900" b="0" i="0" u="none" strike="noStrike" cap="none" dirty="0">
                          <a:solidFill>
                            <a:srgbClr val="B7B7B7"/>
                          </a:solidFill>
                          <a:latin typeface="Roboto"/>
                          <a:ea typeface="Roboto"/>
                          <a:cs typeface="Roboto"/>
                          <a:sym typeface="Roboto"/>
                        </a:rPr>
                        <a:t>What inspires you?</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People that go through hard things in life and get past it all to become successful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79669537"/>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B7B7B7"/>
                          </a:solidFill>
                          <a:latin typeface="Roboto"/>
                          <a:ea typeface="Roboto"/>
                          <a:cs typeface="Roboto"/>
                          <a:sym typeface="Roboto"/>
                        </a:rPr>
                        <a:t>What are your goals?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dirty="0">
                          <a:solidFill>
                            <a:schemeClr val="bg1"/>
                          </a:solidFill>
                          <a:latin typeface="Roboto"/>
                          <a:ea typeface="Roboto"/>
                          <a:cs typeface="Roboto"/>
                          <a:sym typeface="Roboto"/>
                        </a:rPr>
                        <a:t>To one day live a comfortable life where the money works for me instead of working for money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B7B7B7"/>
                          </a:solidFill>
                          <a:latin typeface="Roboto"/>
                          <a:ea typeface="Roboto"/>
                          <a:cs typeface="Roboto"/>
                          <a:sym typeface="Roboto"/>
                        </a:rPr>
                        <a:t>What is a short term action item you recommend you should do?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i="0" u="none" strike="noStrike" cap="none" dirty="0">
                          <a:solidFill>
                            <a:srgbClr val="92D050"/>
                          </a:solidFill>
                          <a:latin typeface="Roboto"/>
                          <a:ea typeface="Roboto"/>
                          <a:cs typeface="Roboto"/>
                          <a:sym typeface="Roboto"/>
                        </a:rPr>
                        <a:t>Starting a side business or a small stream of income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35293023"/>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B7B7B7"/>
                          </a:solidFill>
                          <a:latin typeface="Roboto"/>
                          <a:ea typeface="Roboto"/>
                          <a:cs typeface="Roboto"/>
                          <a:sym typeface="Roboto"/>
                        </a:rPr>
                        <a:t>What is a long term action item you recommend you should do?</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
                          <a:srgbClr val="92D050"/>
                        </a:buClr>
                        <a:buSzPts val="900"/>
                        <a:buFont typeface="Arial" panose="020B0604020202020204" pitchFamily="34" charset="0"/>
                        <a:buChar char="•"/>
                        <a:tabLst/>
                        <a:defRPr/>
                      </a:pPr>
                      <a:r>
                        <a:rPr lang="en-AU" sz="900" dirty="0">
                          <a:solidFill>
                            <a:schemeClr val="bg1"/>
                          </a:solidFill>
                          <a:latin typeface="Roboto"/>
                          <a:ea typeface="Roboto"/>
                          <a:cs typeface="Roboto"/>
                          <a:sym typeface="Roboto"/>
                        </a:rPr>
                        <a:t>Commitment and believe that you can do anything.</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818979134"/>
                  </a:ext>
                </a:extLst>
              </a:tr>
            </a:tbl>
          </a:graphicData>
        </a:graphic>
      </p:graphicFrame>
      <p:pic>
        <p:nvPicPr>
          <p:cNvPr id="4" name="Graphic 3" descr="Magnifying glass">
            <a:extLst>
              <a:ext uri="{FF2B5EF4-FFF2-40B4-BE49-F238E27FC236}">
                <a16:creationId xmlns:a16="http://schemas.microsoft.com/office/drawing/2014/main" id="{0A77B7AC-DB65-4E83-A22D-9128E3AD6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7863" y="107734"/>
            <a:ext cx="914400" cy="914400"/>
          </a:xfrm>
          <a:prstGeom prst="rect">
            <a:avLst/>
          </a:prstGeom>
        </p:spPr>
      </p:pic>
    </p:spTree>
    <p:extLst>
      <p:ext uri="{BB962C8B-B14F-4D97-AF65-F5344CB8AC3E}">
        <p14:creationId xmlns:p14="http://schemas.microsoft.com/office/powerpoint/2010/main" val="51439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dirty="0">
                <a:latin typeface="Roboto"/>
                <a:ea typeface="Roboto"/>
                <a:cs typeface="Roboto"/>
                <a:sym typeface="Roboto"/>
              </a:rPr>
              <a:t>Professional Studies 1|</a:t>
            </a:r>
            <a:r>
              <a:rPr lang="en-AU" sz="3000" dirty="0">
                <a:solidFill>
                  <a:srgbClr val="8CB3E3"/>
                </a:solidFill>
                <a:latin typeface="Roboto"/>
                <a:ea typeface="Roboto"/>
                <a:cs typeface="Roboto"/>
                <a:sym typeface="Roboto"/>
              </a:rPr>
              <a:t>Submission</a:t>
            </a:r>
            <a:endParaRPr dirty="0"/>
          </a:p>
        </p:txBody>
      </p:sp>
      <p:sp>
        <p:nvSpPr>
          <p:cNvPr id="373" name="Google Shape;373;p55"/>
          <p:cNvSpPr txBox="1">
            <a:spLocks noGrp="1"/>
          </p:cNvSpPr>
          <p:nvPr>
            <p:ph type="body" idx="1"/>
          </p:nvPr>
        </p:nvSpPr>
        <p:spPr>
          <a:xfrm>
            <a:off x="857250" y="1063375"/>
            <a:ext cx="7531200" cy="38754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900" dirty="0">
                <a:solidFill>
                  <a:srgbClr val="B7B7B7"/>
                </a:solidFill>
                <a:latin typeface="Roboto"/>
                <a:ea typeface="Roboto"/>
                <a:cs typeface="Roboto"/>
                <a:sym typeface="Roboto"/>
              </a:rPr>
              <a:t>The following files must be uploaded to Canvas for assessment. All submitted files must adhere to the provided naming conventions.</a:t>
            </a: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endParaRPr lang="en-US" sz="900" dirty="0">
              <a:solidFill>
                <a:srgbClr val="B7B7B7"/>
              </a:solidFill>
              <a:latin typeface="Roboto"/>
              <a:ea typeface="Roboto"/>
              <a:cs typeface="Roboto"/>
              <a:sym typeface="Roboto"/>
            </a:endParaRPr>
          </a:p>
          <a:p>
            <a:pPr marL="0" indent="0">
              <a:spcBef>
                <a:spcPts val="0"/>
              </a:spcBef>
              <a:buNone/>
            </a:pPr>
            <a:br>
              <a:rPr lang="en-AU" sz="900" dirty="0">
                <a:solidFill>
                  <a:srgbClr val="00B0F0"/>
                </a:solidFill>
                <a:latin typeface="Roboto"/>
                <a:ea typeface="Roboto"/>
                <a:cs typeface="Roboto"/>
                <a:sym typeface="Roboto"/>
              </a:rPr>
            </a:br>
            <a:r>
              <a:rPr lang="en-AU" sz="900" b="1" dirty="0">
                <a:solidFill>
                  <a:srgbClr val="D9D9D9"/>
                </a:solidFill>
                <a:latin typeface="Roboto"/>
                <a:ea typeface="Roboto"/>
                <a:cs typeface="Roboto"/>
                <a:sym typeface="Roboto"/>
              </a:rPr>
              <a:t>Workbook:</a:t>
            </a:r>
            <a:endParaRPr lang="en-AU" sz="900" dirty="0">
              <a:latin typeface="Roboto"/>
              <a:ea typeface="Roboto"/>
              <a:cs typeface="Roboto"/>
              <a:sym typeface="Roboto"/>
            </a:endParaRPr>
          </a:p>
          <a:p>
            <a:pPr marL="0" lvl="0" indent="0">
              <a:spcBef>
                <a:spcPts val="280"/>
              </a:spcBef>
              <a:buNone/>
            </a:pPr>
            <a:r>
              <a:rPr lang="en-US" sz="900" dirty="0">
                <a:solidFill>
                  <a:srgbClr val="B7B7B7"/>
                </a:solidFill>
                <a:latin typeface="Roboto"/>
                <a:ea typeface="Roboto"/>
                <a:cs typeface="Roboto"/>
                <a:sym typeface="Roboto"/>
              </a:rPr>
              <a:t>This Workbook</a:t>
            </a:r>
            <a:endParaRPr lang="en-US" sz="900" dirty="0">
              <a:latin typeface="Roboto"/>
              <a:ea typeface="Roboto"/>
              <a:cs typeface="Roboto"/>
              <a:sym typeface="Roboto"/>
            </a:endParaRPr>
          </a:p>
          <a:p>
            <a:pPr marL="0" lvl="0" indent="0">
              <a:spcBef>
                <a:spcPts val="280"/>
              </a:spcBef>
              <a:buNone/>
            </a:pPr>
            <a:r>
              <a:rPr lang="en-US" sz="900" dirty="0">
                <a:solidFill>
                  <a:srgbClr val="00B0F0"/>
                </a:solidFill>
                <a:latin typeface="Roboto"/>
                <a:ea typeface="Roboto"/>
                <a:cs typeface="Roboto"/>
                <a:sym typeface="Roboto"/>
              </a:rPr>
              <a:t>2021_Professional_Studies_1_</a:t>
            </a:r>
            <a:r>
              <a:rPr lang="en-GB" sz="900">
                <a:solidFill>
                  <a:srgbClr val="92D050"/>
                </a:solidFill>
                <a:latin typeface="Roboto"/>
                <a:ea typeface="Roboto"/>
                <a:cs typeface="Roboto"/>
                <a:sym typeface="Roboto"/>
              </a:rPr>
              <a:t>YourName</a:t>
            </a:r>
            <a:r>
              <a:rPr lang="en-US" sz="900">
                <a:solidFill>
                  <a:srgbClr val="00B0F0"/>
                </a:solidFill>
                <a:latin typeface="Roboto"/>
                <a:ea typeface="Roboto"/>
                <a:cs typeface="Roboto"/>
                <a:sym typeface="Roboto"/>
              </a:rPr>
              <a:t>.</a:t>
            </a:r>
            <a:r>
              <a:rPr lang="en-US" sz="900" dirty="0">
                <a:solidFill>
                  <a:srgbClr val="00B0F0"/>
                </a:solidFill>
                <a:latin typeface="Roboto"/>
                <a:ea typeface="Roboto"/>
                <a:cs typeface="Roboto"/>
                <a:sym typeface="Roboto"/>
              </a:rPr>
              <a:t>pptx</a:t>
            </a:r>
          </a:p>
          <a:p>
            <a:pPr marL="0" marR="0" lvl="0" indent="0" algn="l" rtl="0">
              <a:lnSpc>
                <a:spcPct val="100000"/>
              </a:lnSpc>
              <a:spcBef>
                <a:spcPts val="280"/>
              </a:spcBef>
              <a:spcAft>
                <a:spcPts val="0"/>
              </a:spcAft>
              <a:buClr>
                <a:srgbClr val="92D050"/>
              </a:buClr>
              <a:buSzPts val="2800"/>
              <a:buFont typeface="Arial"/>
              <a:buNone/>
            </a:pPr>
            <a:br>
              <a:rPr lang="en-US" sz="900" b="1" dirty="0">
                <a:solidFill>
                  <a:srgbClr val="D9D9D9"/>
                </a:solidFill>
                <a:latin typeface="Roboto"/>
                <a:ea typeface="Roboto"/>
                <a:cs typeface="Roboto"/>
                <a:sym typeface="Roboto"/>
              </a:rPr>
            </a:br>
            <a:endParaRPr sz="900" dirty="0">
              <a:latin typeface="Roboto"/>
              <a:ea typeface="Roboto"/>
              <a:cs typeface="Roboto"/>
              <a:sym typeface="Roboto"/>
            </a:endParaRPr>
          </a:p>
        </p:txBody>
      </p:sp>
      <p:sp>
        <p:nvSpPr>
          <p:cNvPr id="8" name="Google Shape;374;p55">
            <a:extLst>
              <a:ext uri="{FF2B5EF4-FFF2-40B4-BE49-F238E27FC236}">
                <a16:creationId xmlns:a16="http://schemas.microsoft.com/office/drawing/2014/main" id="{221639A0-159D-44B5-9825-260CAECADFB6}"/>
              </a:ext>
            </a:extLst>
          </p:cNvPr>
          <p:cNvSpPr txBox="1"/>
          <p:nvPr/>
        </p:nvSpPr>
        <p:spPr>
          <a:xfrm>
            <a:off x="486325" y="1832285"/>
            <a:ext cx="309000" cy="294300"/>
          </a:xfrm>
          <a:prstGeom prst="rect">
            <a:avLst/>
          </a:prstGeom>
          <a:solidFill>
            <a:srgbClr val="EFEFEF"/>
          </a:solidFill>
          <a:ln w="19050" cap="flat" cmpd="sng">
            <a:solidFill>
              <a:srgbClr val="599C3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Roboto"/>
              <a:ea typeface="Roboto"/>
              <a:cs typeface="Roboto"/>
              <a:sym typeface="Roboto"/>
            </a:endParaRPr>
          </a:p>
        </p:txBody>
      </p:sp>
    </p:spTree>
    <p:extLst>
      <p:ext uri="{BB962C8B-B14F-4D97-AF65-F5344CB8AC3E}">
        <p14:creationId xmlns:p14="http://schemas.microsoft.com/office/powerpoint/2010/main" val="9527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B0F0"/>
              </a:buClr>
              <a:buSzPts val="1400"/>
              <a:buFont typeface="Calibri"/>
              <a:buNone/>
            </a:pPr>
            <a:r>
              <a:rPr lang="en-AU">
                <a:latin typeface="Roboto"/>
                <a:ea typeface="Roboto"/>
                <a:cs typeface="Roboto"/>
                <a:sym typeface="Roboto"/>
              </a:rPr>
              <a:t>Self </a:t>
            </a:r>
            <a:r>
              <a:rPr lang="en-AU" err="1">
                <a:latin typeface="Roboto"/>
                <a:ea typeface="Roboto"/>
                <a:cs typeface="Roboto"/>
                <a:sym typeface="Roboto"/>
              </a:rPr>
              <a:t>Evaluation|</a:t>
            </a:r>
            <a:r>
              <a:rPr lang="en-AU" sz="3000" err="1">
                <a:solidFill>
                  <a:srgbClr val="8CB3E3"/>
                </a:solidFill>
                <a:latin typeface="Roboto"/>
                <a:ea typeface="Roboto"/>
                <a:cs typeface="Roboto"/>
                <a:sym typeface="Roboto"/>
              </a:rPr>
              <a:t>Self</a:t>
            </a:r>
            <a:r>
              <a:rPr lang="en-AU" sz="3000">
                <a:solidFill>
                  <a:srgbClr val="8CB3E3"/>
                </a:solidFill>
                <a:latin typeface="Roboto"/>
                <a:ea typeface="Roboto"/>
                <a:cs typeface="Roboto"/>
                <a:sym typeface="Roboto"/>
              </a:rPr>
              <a:t> Introduction</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1029657"/>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What are your goals? What are the right goals for you? What do you need to do to achieve your goals?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The questions below are designed to give you an overview of yourself  to help plan where you should focus your time and energy. This will give you better insight to choose goals and plan how to achieve them.</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Take some time to answer these questions (and consider others like them).</a:t>
            </a: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719270454"/>
              </p:ext>
            </p:extLst>
          </p:nvPr>
        </p:nvGraphicFramePr>
        <p:xfrm>
          <a:off x="454725" y="2016003"/>
          <a:ext cx="7904475" cy="3228508"/>
        </p:xfrm>
        <a:graphic>
          <a:graphicData uri="http://schemas.openxmlformats.org/drawingml/2006/table">
            <a:tbl>
              <a:tblPr>
                <a:noFill/>
                <a:tableStyleId>{2DE40A0A-F175-4DEE-BA99-264EB937CA04}</a:tableStyleId>
              </a:tblPr>
              <a:tblGrid>
                <a:gridCol w="2324475">
                  <a:extLst>
                    <a:ext uri="{9D8B030D-6E8A-4147-A177-3AD203B41FA5}">
                      <a16:colId xmlns:a16="http://schemas.microsoft.com/office/drawing/2014/main" val="3179543082"/>
                    </a:ext>
                  </a:extLst>
                </a:gridCol>
                <a:gridCol w="5580000">
                  <a:extLst>
                    <a:ext uri="{9D8B030D-6E8A-4147-A177-3AD203B41FA5}">
                      <a16:colId xmlns:a16="http://schemas.microsoft.com/office/drawing/2014/main" val="20000"/>
                    </a:ext>
                  </a:extLst>
                </a:gridCol>
              </a:tblGrid>
              <a:tr h="289579">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Self Introduction</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245025">
                <a:tc>
                  <a:txBody>
                    <a:body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en-AU" sz="1000" b="1" i="0" u="none" strike="noStrike" cap="none">
                          <a:solidFill>
                            <a:schemeClr val="bg1"/>
                          </a:solidFill>
                          <a:latin typeface="Roboto"/>
                          <a:ea typeface="Roboto"/>
                          <a:cs typeface="Roboto"/>
                          <a:sym typeface="Roboto"/>
                        </a:rPr>
                        <a:t>Why are you studying at AIE?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 I am studying at AIE because I have found a course that genuinely interest me and may be beneficial for me when finding a career path in the future.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What hobbies do you have that are closely related to your AIE course 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I extensively enjoy playing video games especially on the PC which guides me with the knowledge of what creates a good game.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3413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have hobbies that are not at all related to your course 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Football, table tennis, volleyball, working out, eating out, bowling, paintball, </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095958675"/>
                  </a:ext>
                </a:extLst>
              </a:tr>
              <a:tr h="532167">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think you have an “artistic” side to your character?</a:t>
                      </a:r>
                      <a:endParaRPr lang="en-AU" sz="10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AU" sz="900" b="0" i="0" u="none" strike="noStrike" cap="none" dirty="0">
                          <a:solidFill>
                            <a:srgbClr val="92D050"/>
                          </a:solidFill>
                          <a:latin typeface="Roboto"/>
                          <a:ea typeface="Roboto"/>
                          <a:cs typeface="Roboto"/>
                          <a:sym typeface="Roboto"/>
                        </a:rPr>
                        <a:t>I believe I do but to a certain extent as although I can have some creative ideas and suggestions, it is not something I completely value.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r h="715261">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dirty="0">
                          <a:solidFill>
                            <a:schemeClr val="bg1"/>
                          </a:solidFill>
                          <a:latin typeface="Roboto"/>
                          <a:ea typeface="Roboto"/>
                          <a:cs typeface="Roboto"/>
                          <a:sym typeface="Roboto"/>
                        </a:rPr>
                        <a:t>Do you think you have an “technical” side to your character?</a:t>
                      </a:r>
                      <a:endParaRPr lang="en-AU" sz="1000" dirty="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Yes I do, during sport and and online gameplay a lot of strategic planning is used to provide the best outcome. The correct implementation of technique is also provided to enhance performance of an individual.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213132836"/>
                  </a:ext>
                </a:extLst>
              </a:tr>
            </a:tbl>
          </a:graphicData>
        </a:graphic>
      </p:graphicFrame>
      <p:pic>
        <p:nvPicPr>
          <p:cNvPr id="3" name="Graphic 2" descr="Head with gears">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000" y="93133"/>
            <a:ext cx="914400" cy="914400"/>
          </a:xfrm>
          <a:prstGeom prst="rect">
            <a:avLst/>
          </a:prstGeom>
        </p:spPr>
      </p:pic>
      <p:pic>
        <p:nvPicPr>
          <p:cNvPr id="9" name="Graphic 8" descr="Home">
            <a:hlinkClick r:id="rId5" action="ppaction://hlinksldjump"/>
            <a:extLst>
              <a:ext uri="{FF2B5EF4-FFF2-40B4-BE49-F238E27FC236}">
                <a16:creationId xmlns:a16="http://schemas.microsoft.com/office/drawing/2014/main" id="{DCEB5D7B-1EEF-488C-AFDB-6E0C37409D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197700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Self </a:t>
            </a:r>
            <a:r>
              <a:rPr lang="en-AU" err="1">
                <a:latin typeface="Roboto"/>
                <a:ea typeface="Roboto"/>
                <a:cs typeface="Roboto"/>
                <a:sym typeface="Roboto"/>
              </a:rPr>
              <a:t>Evaluation|</a:t>
            </a:r>
            <a:r>
              <a:rPr lang="en-AU" sz="3000" err="1">
                <a:solidFill>
                  <a:srgbClr val="8CB3E3"/>
                </a:solidFill>
                <a:latin typeface="Roboto"/>
                <a:ea typeface="Roboto"/>
                <a:cs typeface="Roboto"/>
                <a:sym typeface="Roboto"/>
              </a:rPr>
              <a:t>Self</a:t>
            </a:r>
            <a:r>
              <a:rPr lang="en-AU" sz="3000">
                <a:solidFill>
                  <a:srgbClr val="8CB3E3"/>
                </a:solidFill>
                <a:latin typeface="Roboto"/>
                <a:ea typeface="Roboto"/>
                <a:cs typeface="Roboto"/>
                <a:sym typeface="Roboto"/>
              </a:rPr>
              <a:t> Introduction</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090890894"/>
              </p:ext>
            </p:extLst>
          </p:nvPr>
        </p:nvGraphicFramePr>
        <p:xfrm>
          <a:off x="454724" y="1063379"/>
          <a:ext cx="7904475" cy="3821510"/>
        </p:xfrm>
        <a:graphic>
          <a:graphicData uri="http://schemas.openxmlformats.org/drawingml/2006/table">
            <a:tbl>
              <a:tblPr>
                <a:noFill/>
                <a:tableStyleId>{2DE40A0A-F175-4DEE-BA99-264EB937CA04}</a:tableStyleId>
              </a:tblPr>
              <a:tblGrid>
                <a:gridCol w="1978233">
                  <a:extLst>
                    <a:ext uri="{9D8B030D-6E8A-4147-A177-3AD203B41FA5}">
                      <a16:colId xmlns:a16="http://schemas.microsoft.com/office/drawing/2014/main" val="3179543082"/>
                    </a:ext>
                  </a:extLst>
                </a:gridCol>
                <a:gridCol w="5926242">
                  <a:extLst>
                    <a:ext uri="{9D8B030D-6E8A-4147-A177-3AD203B41FA5}">
                      <a16:colId xmlns:a16="http://schemas.microsoft.com/office/drawing/2014/main" val="20000"/>
                    </a:ext>
                  </a:extLst>
                </a:gridCol>
              </a:tblGrid>
              <a:tr h="358421">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Self Introduction</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5603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feel you are a creative person?  How can you be sure?</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I feel like I am a creative person because I can come up with good ideas and I can think on the spot.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532800">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What job role specialisation do you find most interesting, right now?  Why?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i="0" u="none" strike="noStrike" cap="none" dirty="0">
                          <a:solidFill>
                            <a:srgbClr val="92D050"/>
                          </a:solidFill>
                          <a:latin typeface="Roboto"/>
                          <a:ea typeface="Roboto"/>
                          <a:cs typeface="Roboto"/>
                          <a:sym typeface="Roboto"/>
                        </a:rPr>
                        <a:t>Managers have very interesting and challenging roles in controlling a team and making sure everything runs according to plan.</a:t>
                      </a:r>
                      <a:endParaRPr lang="en-AU" sz="900" dirty="0">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579004">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What software is the most interesting to you, right now?  Why?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feel like photo shop is a very interesting software application as not only can you edit real life photos any way someone pleases, but it can also be used to create thumbnails and logos.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r h="760118">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Can you describe a strength that might serve you well whilst studying to become a professional?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A strength that would serve me well is discipline because discipline encourages routine, dedication, and a strive to get better.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3237841"/>
                  </a:ext>
                </a:extLst>
              </a:tr>
              <a:tr h="760118">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Can you describe one weakness relevant to your study you feel might need some improvement?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can work a lot better on my communication with my teacher.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855132534"/>
                  </a:ext>
                </a:extLst>
              </a:tr>
            </a:tbl>
          </a:graphicData>
        </a:graphic>
      </p:graphicFrame>
      <p:pic>
        <p:nvPicPr>
          <p:cNvPr id="7" name="Graphic 6" descr="Head with gears">
            <a:extLst>
              <a:ext uri="{FF2B5EF4-FFF2-40B4-BE49-F238E27FC236}">
                <a16:creationId xmlns:a16="http://schemas.microsoft.com/office/drawing/2014/main" id="{3249F008-F3C5-42C4-8FBE-CEAE16C012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000" y="93133"/>
            <a:ext cx="914400" cy="914400"/>
          </a:xfrm>
          <a:prstGeom prst="rect">
            <a:avLst/>
          </a:prstGeom>
        </p:spPr>
      </p:pic>
    </p:spTree>
    <p:extLst>
      <p:ext uri="{BB962C8B-B14F-4D97-AF65-F5344CB8AC3E}">
        <p14:creationId xmlns:p14="http://schemas.microsoft.com/office/powerpoint/2010/main" val="148921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Self </a:t>
            </a:r>
            <a:r>
              <a:rPr lang="en-AU" err="1">
                <a:latin typeface="Roboto"/>
                <a:ea typeface="Roboto"/>
                <a:cs typeface="Roboto"/>
                <a:sym typeface="Roboto"/>
              </a:rPr>
              <a:t>Evaluation|</a:t>
            </a:r>
            <a:r>
              <a:rPr lang="en-AU" sz="3000" err="1">
                <a:solidFill>
                  <a:srgbClr val="8CB3E3"/>
                </a:solidFill>
                <a:latin typeface="Roboto"/>
                <a:ea typeface="Roboto"/>
                <a:cs typeface="Roboto"/>
                <a:sym typeface="Roboto"/>
              </a:rPr>
              <a:t>Self</a:t>
            </a:r>
            <a:r>
              <a:rPr lang="en-AU" sz="3000">
                <a:solidFill>
                  <a:srgbClr val="8CB3E3"/>
                </a:solidFill>
                <a:latin typeface="Roboto"/>
                <a:ea typeface="Roboto"/>
                <a:cs typeface="Roboto"/>
                <a:sym typeface="Roboto"/>
              </a:rPr>
              <a:t> Introduction</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2144598410"/>
              </p:ext>
            </p:extLst>
          </p:nvPr>
        </p:nvGraphicFramePr>
        <p:xfrm>
          <a:off x="454724" y="1063379"/>
          <a:ext cx="7904475" cy="3127227"/>
        </p:xfrm>
        <a:graphic>
          <a:graphicData uri="http://schemas.openxmlformats.org/drawingml/2006/table">
            <a:tbl>
              <a:tblPr>
                <a:noFill/>
                <a:tableStyleId>{2DE40A0A-F175-4DEE-BA99-264EB937CA04}</a:tableStyleId>
              </a:tblPr>
              <a:tblGrid>
                <a:gridCol w="2533276">
                  <a:extLst>
                    <a:ext uri="{9D8B030D-6E8A-4147-A177-3AD203B41FA5}">
                      <a16:colId xmlns:a16="http://schemas.microsoft.com/office/drawing/2014/main" val="3179543082"/>
                    </a:ext>
                  </a:extLst>
                </a:gridCol>
                <a:gridCol w="5371199">
                  <a:extLst>
                    <a:ext uri="{9D8B030D-6E8A-4147-A177-3AD203B41FA5}">
                      <a16:colId xmlns:a16="http://schemas.microsoft.com/office/drawing/2014/main" val="20000"/>
                    </a:ext>
                  </a:extLst>
                </a:gridCol>
              </a:tblGrid>
              <a:tr h="370058">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Self Introduction</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74014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Describe one of your strengths that might give you an advantage in the workplace?</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Teamwork is a major strength as I have good social skills and get along with peers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74014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Describe one of your weaknesses that might give you trouble in the workplace?</a:t>
                      </a:r>
                      <a:endParaRPr lang="en-AU" sz="900">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get distracted really easily weather it be colleagues/ other students or things that go in my own head.</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540786">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think you are an introvert or an extrovert?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believe I am equally as much of an extrovert as an introvert.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r h="709945">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find it difficult or easy to communicate concepts and ideas to other individuals? If not why?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If it is something I completely understand I can find it very easily to communicate, but if I have trouble  understanding the concept/ idea I wont want to share it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3237841"/>
                  </a:ext>
                </a:extLst>
              </a:tr>
            </a:tbl>
          </a:graphicData>
        </a:graphic>
      </p:graphicFrame>
      <p:pic>
        <p:nvPicPr>
          <p:cNvPr id="7" name="Graphic 6" descr="Head with gears">
            <a:extLst>
              <a:ext uri="{FF2B5EF4-FFF2-40B4-BE49-F238E27FC236}">
                <a16:creationId xmlns:a16="http://schemas.microsoft.com/office/drawing/2014/main" id="{E95AA6FA-1DB6-452F-8DEB-5F485BB9E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000" y="93133"/>
            <a:ext cx="914400" cy="914400"/>
          </a:xfrm>
          <a:prstGeom prst="rect">
            <a:avLst/>
          </a:prstGeom>
        </p:spPr>
      </p:pic>
    </p:spTree>
    <p:extLst>
      <p:ext uri="{BB962C8B-B14F-4D97-AF65-F5344CB8AC3E}">
        <p14:creationId xmlns:p14="http://schemas.microsoft.com/office/powerpoint/2010/main" val="145208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Self </a:t>
            </a:r>
            <a:r>
              <a:rPr lang="en-AU" err="1">
                <a:latin typeface="Roboto"/>
                <a:ea typeface="Roboto"/>
                <a:cs typeface="Roboto"/>
                <a:sym typeface="Roboto"/>
              </a:rPr>
              <a:t>Evaluation|</a:t>
            </a:r>
            <a:r>
              <a:rPr lang="en-AU" sz="3000" err="1">
                <a:solidFill>
                  <a:srgbClr val="8CB3E3"/>
                </a:solidFill>
                <a:latin typeface="Roboto"/>
                <a:ea typeface="Roboto"/>
                <a:cs typeface="Roboto"/>
                <a:sym typeface="Roboto"/>
              </a:rPr>
              <a:t>Self</a:t>
            </a:r>
            <a:r>
              <a:rPr lang="en-AU" sz="3000">
                <a:solidFill>
                  <a:srgbClr val="8CB3E3"/>
                </a:solidFill>
                <a:latin typeface="Roboto"/>
                <a:ea typeface="Roboto"/>
                <a:cs typeface="Roboto"/>
                <a:sym typeface="Roboto"/>
              </a:rPr>
              <a:t> Introduction</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3962878962"/>
              </p:ext>
            </p:extLst>
          </p:nvPr>
        </p:nvGraphicFramePr>
        <p:xfrm>
          <a:off x="454724" y="1063379"/>
          <a:ext cx="7904475" cy="3246799"/>
        </p:xfrm>
        <a:graphic>
          <a:graphicData uri="http://schemas.openxmlformats.org/drawingml/2006/table">
            <a:tbl>
              <a:tblPr>
                <a:noFill/>
                <a:tableStyleId>{2DE40A0A-F175-4DEE-BA99-264EB937CA04}</a:tableStyleId>
              </a:tblPr>
              <a:tblGrid>
                <a:gridCol w="2533276">
                  <a:extLst>
                    <a:ext uri="{9D8B030D-6E8A-4147-A177-3AD203B41FA5}">
                      <a16:colId xmlns:a16="http://schemas.microsoft.com/office/drawing/2014/main" val="3179543082"/>
                    </a:ext>
                  </a:extLst>
                </a:gridCol>
                <a:gridCol w="5371199">
                  <a:extLst>
                    <a:ext uri="{9D8B030D-6E8A-4147-A177-3AD203B41FA5}">
                      <a16:colId xmlns:a16="http://schemas.microsoft.com/office/drawing/2014/main" val="20000"/>
                    </a:ext>
                  </a:extLst>
                </a:gridCol>
              </a:tblGrid>
              <a:tr h="370058">
                <a:tc>
                  <a:txBody>
                    <a:bodyPr/>
                    <a:lstStyle/>
                    <a:p>
                      <a:pPr marL="0" marR="0" lvl="0" indent="0" algn="l" rtl="0">
                        <a:lnSpc>
                          <a:spcPct val="100000"/>
                        </a:lnSpc>
                        <a:spcBef>
                          <a:spcPts val="0"/>
                        </a:spcBef>
                        <a:spcAft>
                          <a:spcPts val="0"/>
                        </a:spcAft>
                        <a:buClr>
                          <a:srgbClr val="D9D9D9"/>
                        </a:buClr>
                        <a:buSzPts val="1000"/>
                        <a:buFont typeface="Roboto"/>
                        <a:buNone/>
                      </a:pP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Self Introduction</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74014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1" i="0" u="none" strike="noStrike" cap="none">
                          <a:solidFill>
                            <a:schemeClr val="bg1"/>
                          </a:solidFill>
                          <a:latin typeface="Roboto"/>
                          <a:ea typeface="Roboto"/>
                          <a:cs typeface="Roboto"/>
                          <a:sym typeface="Roboto"/>
                        </a:rPr>
                        <a:t>Do you like to express your self in writing?  Do you feel you write well?</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2800"/>
                        <a:buFont typeface="Arial"/>
                        <a:buNone/>
                      </a:pPr>
                      <a:r>
                        <a:rPr lang="en-AU" sz="900" i="0" u="none" strike="noStrike" cap="none" dirty="0">
                          <a:solidFill>
                            <a:srgbClr val="92D050"/>
                          </a:solidFill>
                          <a:latin typeface="Roboto"/>
                          <a:ea typeface="Roboto"/>
                          <a:cs typeface="Roboto"/>
                          <a:sym typeface="Roboto"/>
                        </a:rPr>
                        <a:t>I believe I can write well but I do not like expressing myself on paper/ writing because I feel like other ways can express more emotion.</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740143">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1" i="0" u="none" strike="noStrike" cap="none">
                          <a:solidFill>
                            <a:schemeClr val="bg1"/>
                          </a:solidFill>
                          <a:latin typeface="Roboto"/>
                          <a:ea typeface="Roboto"/>
                          <a:cs typeface="Roboto"/>
                          <a:sym typeface="Roboto"/>
                        </a:rPr>
                        <a:t>Do you feel you are good with math and numbers?</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1" i="0" u="none" strike="noStrike" cap="none">
                          <a:solidFill>
                            <a:schemeClr val="bg1"/>
                          </a:solidFill>
                          <a:latin typeface="Roboto"/>
                          <a:ea typeface="Roboto"/>
                          <a:cs typeface="Roboto"/>
                          <a:sym typeface="Roboto"/>
                        </a:rPr>
                        <a:t>Could you write, read or use a math formula?</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1" i="0" u="none" strike="noStrike" cap="none">
                          <a:solidFill>
                            <a:schemeClr val="bg1"/>
                          </a:solidFill>
                          <a:latin typeface="Roboto"/>
                          <a:ea typeface="Roboto"/>
                          <a:cs typeface="Roboto"/>
                          <a:sym typeface="Roboto"/>
                        </a:rPr>
                        <a:t>(Eg:  F=ma  or  S</a:t>
                      </a:r>
                      <a:r>
                        <a:rPr lang="en-AU" sz="900" b="1" i="0" u="none" strike="noStrike" cap="none">
                          <a:solidFill>
                            <a:schemeClr val="bg1"/>
                          </a:solidFill>
                          <a:latin typeface="Roboto"/>
                          <a:ea typeface="Roboto"/>
                          <a:sym typeface="Arial"/>
                        </a:rPr>
                        <a:t>=d/t  or  C=2</a:t>
                      </a:r>
                      <a:r>
                        <a:rPr lang="el-GR" sz="1200" b="1" i="0" u="none" strike="noStrike" cap="none">
                          <a:solidFill>
                            <a:schemeClr val="bg1"/>
                          </a:solidFill>
                          <a:latin typeface="Roboto"/>
                          <a:ea typeface="Roboto"/>
                          <a:sym typeface="Arial"/>
                        </a:rPr>
                        <a:t>π</a:t>
                      </a:r>
                      <a:r>
                        <a:rPr lang="en-AU" sz="900" b="1" i="0" u="none" strike="noStrike" cap="none">
                          <a:solidFill>
                            <a:schemeClr val="bg1"/>
                          </a:solidFill>
                          <a:latin typeface="Roboto"/>
                          <a:ea typeface="Roboto"/>
                          <a:sym typeface="Arial"/>
                        </a:rPr>
                        <a:t>r)</a:t>
                      </a:r>
                      <a:endParaRPr lang="en-AU" sz="900" b="1" i="0" u="none" strike="noStrike" cap="none">
                        <a:solidFill>
                          <a:schemeClr val="bg1"/>
                        </a:solidFill>
                        <a:latin typeface="Roboto"/>
                        <a:ea typeface="Roboto"/>
                        <a:cs typeface="Roboto"/>
                        <a:sym typeface="Roboto"/>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Yes I believe I am slightly above average with numbers and mathematical equations but struggle when they become overly complicated</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540786">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have any coding, scripting or programming skills?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had little to nothing with skills regarding coding/ programming until I joined the course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r h="709945">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1000" b="1" i="0" u="none" strike="noStrike" cap="none">
                          <a:solidFill>
                            <a:schemeClr val="bg1"/>
                          </a:solidFill>
                          <a:latin typeface="Roboto"/>
                          <a:ea typeface="Roboto"/>
                          <a:cs typeface="Roboto"/>
                          <a:sym typeface="Roboto"/>
                        </a:rPr>
                        <a:t>Do you have traditional or digital art skills? </a:t>
                      </a:r>
                      <a:br>
                        <a:rPr lang="en-AU" sz="1000" b="1" i="0" u="none" strike="noStrike" cap="none">
                          <a:solidFill>
                            <a:schemeClr val="bg1"/>
                          </a:solidFill>
                          <a:latin typeface="Roboto"/>
                          <a:ea typeface="Roboto"/>
                          <a:cs typeface="Roboto"/>
                          <a:sym typeface="Roboto"/>
                        </a:rPr>
                      </a:br>
                      <a:r>
                        <a:rPr lang="en-AU" sz="1000" b="1" i="0" u="none" strike="noStrike" cap="none">
                          <a:solidFill>
                            <a:schemeClr val="bg1"/>
                          </a:solidFill>
                          <a:latin typeface="Roboto"/>
                          <a:ea typeface="Roboto"/>
                          <a:cs typeface="Roboto"/>
                          <a:sym typeface="Roboto"/>
                        </a:rPr>
                        <a:t>(Eg: drawing, illustration or painting skills?)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dirty="0">
                          <a:solidFill>
                            <a:schemeClr val="bg1"/>
                          </a:solidFill>
                          <a:latin typeface="Roboto"/>
                          <a:ea typeface="Roboto"/>
                          <a:cs typeface="Roboto"/>
                          <a:sym typeface="Roboto"/>
                        </a:rPr>
                        <a:t>I used to have a hobby of drawing and sketching but has faded over time but I use photoshop for thumb nails and digital art.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3237841"/>
                  </a:ext>
                </a:extLst>
              </a:tr>
            </a:tbl>
          </a:graphicData>
        </a:graphic>
      </p:graphicFrame>
      <p:pic>
        <p:nvPicPr>
          <p:cNvPr id="7" name="Graphic 6" descr="Head with gears">
            <a:extLst>
              <a:ext uri="{FF2B5EF4-FFF2-40B4-BE49-F238E27FC236}">
                <a16:creationId xmlns:a16="http://schemas.microsoft.com/office/drawing/2014/main" id="{E95AA6FA-1DB6-452F-8DEB-5F485BB9E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000" y="93133"/>
            <a:ext cx="914400" cy="914400"/>
          </a:xfrm>
          <a:prstGeom prst="rect">
            <a:avLst/>
          </a:prstGeom>
        </p:spPr>
      </p:pic>
    </p:spTree>
    <p:extLst>
      <p:ext uri="{BB962C8B-B14F-4D97-AF65-F5344CB8AC3E}">
        <p14:creationId xmlns:p14="http://schemas.microsoft.com/office/powerpoint/2010/main" val="3678509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Soft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Definition</a:t>
            </a:r>
            <a:endParaRPr/>
          </a:p>
        </p:txBody>
      </p:sp>
      <p:sp>
        <p:nvSpPr>
          <p:cNvPr id="17" name="Google Shape;292;p44">
            <a:extLst>
              <a:ext uri="{FF2B5EF4-FFF2-40B4-BE49-F238E27FC236}">
                <a16:creationId xmlns:a16="http://schemas.microsoft.com/office/drawing/2014/main" id="{5AE9912C-98EA-4128-BAF0-91C8BAB6E99F}"/>
              </a:ext>
            </a:extLst>
          </p:cNvPr>
          <p:cNvSpPr txBox="1">
            <a:spLocks noGrp="1"/>
          </p:cNvSpPr>
          <p:nvPr>
            <p:ph type="body" idx="1"/>
          </p:nvPr>
        </p:nvSpPr>
        <p:spPr>
          <a:xfrm>
            <a:off x="383574" y="921328"/>
            <a:ext cx="7630873" cy="914399"/>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Research what is meant by the term “Soft skills”.</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r>
              <a:rPr lang="en-US" sz="900">
                <a:solidFill>
                  <a:srgbClr val="B7B7B7"/>
                </a:solidFill>
                <a:latin typeface="Roboto"/>
                <a:ea typeface="Roboto"/>
                <a:cs typeface="Roboto"/>
                <a:sym typeface="Roboto"/>
              </a:rPr>
              <a:t>In your own words write a short, accurate description of what the term “Soft Skills” means in the context of a workplace.</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958104968"/>
              </p:ext>
            </p:extLst>
          </p:nvPr>
        </p:nvGraphicFramePr>
        <p:xfrm>
          <a:off x="454725" y="1872660"/>
          <a:ext cx="7702875" cy="1375726"/>
        </p:xfrm>
        <a:graphic>
          <a:graphicData uri="http://schemas.openxmlformats.org/drawingml/2006/table">
            <a:tbl>
              <a:tblPr>
                <a:noFill/>
                <a:tableStyleId>{2DE40A0A-F175-4DEE-BA99-264EB937CA04}</a:tableStyleId>
              </a:tblPr>
              <a:tblGrid>
                <a:gridCol w="7702875">
                  <a:extLst>
                    <a:ext uri="{9D8B030D-6E8A-4147-A177-3AD203B41FA5}">
                      <a16:colId xmlns:a16="http://schemas.microsoft.com/office/drawing/2014/main" val="20000"/>
                    </a:ext>
                  </a:extLst>
                </a:gridCol>
              </a:tblGrid>
              <a:tr h="402540">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The meaning of the term Soft Skills in a work context.</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973186">
                <a:tc>
                  <a:txBody>
                    <a:bodyPr/>
                    <a:lstStyle/>
                    <a:p>
                      <a:pPr marL="171450" marR="0" lvl="0" indent="-17145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Char char="•"/>
                        <a:tabLst/>
                        <a:defRPr/>
                      </a:pPr>
                      <a:r>
                        <a:rPr lang="en-AU" sz="900" i="0" u="none" strike="noStrike" cap="none" dirty="0">
                          <a:solidFill>
                            <a:schemeClr val="bg1"/>
                          </a:solidFill>
                          <a:latin typeface="Roboto"/>
                          <a:ea typeface="Roboto"/>
                          <a:cs typeface="Roboto"/>
                          <a:sym typeface="Roboto"/>
                        </a:rPr>
                        <a:t>Skills that enable an individual to  fit in a work place. These skills include manners, personality, motivation, flexibility, attitude, charisma, and other factors that determine the outcome of ones relationship with others.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Graphic 2" descr="Stopwatch">
            <a:extLst>
              <a:ext uri="{FF2B5EF4-FFF2-40B4-BE49-F238E27FC236}">
                <a16:creationId xmlns:a16="http://schemas.microsoft.com/office/drawing/2014/main" id="{66560B5D-9270-4901-A88A-3EEA7EE9F8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750" y="81537"/>
            <a:ext cx="914400" cy="914400"/>
          </a:xfrm>
          <a:prstGeom prst="rect">
            <a:avLst/>
          </a:prstGeom>
        </p:spPr>
      </p:pic>
      <p:pic>
        <p:nvPicPr>
          <p:cNvPr id="8" name="Graphic 7" descr="Home">
            <a:hlinkClick r:id="rId5" action="ppaction://hlinksldjump"/>
            <a:extLst>
              <a:ext uri="{FF2B5EF4-FFF2-40B4-BE49-F238E27FC236}">
                <a16:creationId xmlns:a16="http://schemas.microsoft.com/office/drawing/2014/main" id="{CFEB1C3D-7DE7-488E-9954-0AE33FE08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272" y="83961"/>
            <a:ext cx="914400" cy="914400"/>
          </a:xfrm>
          <a:prstGeom prst="rect">
            <a:avLst/>
          </a:prstGeom>
        </p:spPr>
      </p:pic>
    </p:spTree>
    <p:extLst>
      <p:ext uri="{BB962C8B-B14F-4D97-AF65-F5344CB8AC3E}">
        <p14:creationId xmlns:p14="http://schemas.microsoft.com/office/powerpoint/2010/main" val="298700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33" name="Google Shape;333;p47"/>
          <p:cNvSpPr/>
          <p:nvPr/>
        </p:nvSpPr>
        <p:spPr>
          <a:xfrm>
            <a:off x="6825" y="-6825"/>
            <a:ext cx="447900" cy="5143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291;p44">
            <a:extLst>
              <a:ext uri="{FF2B5EF4-FFF2-40B4-BE49-F238E27FC236}">
                <a16:creationId xmlns:a16="http://schemas.microsoft.com/office/drawing/2014/main" id="{0FD8B14E-7CCF-42C8-9E9F-051852995464}"/>
              </a:ext>
            </a:extLst>
          </p:cNvPr>
          <p:cNvSpPr txBox="1">
            <a:spLocks noGrp="1"/>
          </p:cNvSpPr>
          <p:nvPr>
            <p:ph type="title"/>
          </p:nvPr>
        </p:nvSpPr>
        <p:spPr>
          <a:xfrm>
            <a:off x="323528" y="205979"/>
            <a:ext cx="8363400" cy="857400"/>
          </a:xfrm>
          <a:prstGeom prst="rect">
            <a:avLst/>
          </a:prstGeom>
          <a:noFill/>
          <a:ln>
            <a:noFill/>
          </a:ln>
        </p:spPr>
        <p:txBody>
          <a:bodyPr spcFirstLastPara="1" wrap="square" lIns="91425" tIns="45700" rIns="91425" bIns="45700" anchor="ctr" anchorCtr="0">
            <a:noAutofit/>
          </a:bodyPr>
          <a:lstStyle/>
          <a:p>
            <a:pPr lvl="0"/>
            <a:r>
              <a:rPr lang="en-AU">
                <a:latin typeface="Roboto"/>
                <a:ea typeface="Roboto"/>
                <a:cs typeface="Roboto"/>
                <a:sym typeface="Roboto"/>
              </a:rPr>
              <a:t>Soft </a:t>
            </a:r>
            <a:r>
              <a:rPr lang="en-AU" err="1">
                <a:latin typeface="Roboto"/>
                <a:ea typeface="Roboto"/>
                <a:cs typeface="Roboto"/>
                <a:sym typeface="Roboto"/>
              </a:rPr>
              <a:t>skills|</a:t>
            </a:r>
            <a:r>
              <a:rPr lang="en-AU" sz="3000" err="1">
                <a:solidFill>
                  <a:srgbClr val="8CB3E3"/>
                </a:solidFill>
                <a:latin typeface="Roboto"/>
                <a:ea typeface="Roboto"/>
                <a:cs typeface="Roboto"/>
                <a:sym typeface="Roboto"/>
              </a:rPr>
              <a:t>List</a:t>
            </a:r>
            <a:r>
              <a:rPr lang="en-AU" sz="3000">
                <a:solidFill>
                  <a:srgbClr val="8CB3E3"/>
                </a:solidFill>
                <a:latin typeface="Roboto"/>
                <a:ea typeface="Roboto"/>
                <a:cs typeface="Roboto"/>
                <a:sym typeface="Roboto"/>
              </a:rPr>
              <a:t> of skills and meanings</a:t>
            </a:r>
            <a:endParaRPr/>
          </a:p>
        </p:txBody>
      </p:sp>
      <p:graphicFrame>
        <p:nvGraphicFramePr>
          <p:cNvPr id="6" name="Google Shape;293;p44">
            <a:extLst>
              <a:ext uri="{FF2B5EF4-FFF2-40B4-BE49-F238E27FC236}">
                <a16:creationId xmlns:a16="http://schemas.microsoft.com/office/drawing/2014/main" id="{70D770D4-DF7D-4F9F-B764-DCF35D8D068A}"/>
              </a:ext>
            </a:extLst>
          </p:cNvPr>
          <p:cNvGraphicFramePr/>
          <p:nvPr>
            <p:extLst>
              <p:ext uri="{D42A27DB-BD31-4B8C-83A1-F6EECF244321}">
                <p14:modId xmlns:p14="http://schemas.microsoft.com/office/powerpoint/2010/main" val="952062196"/>
              </p:ext>
            </p:extLst>
          </p:nvPr>
        </p:nvGraphicFramePr>
        <p:xfrm>
          <a:off x="426675" y="1729789"/>
          <a:ext cx="7904475" cy="2717107"/>
        </p:xfrm>
        <a:graphic>
          <a:graphicData uri="http://schemas.openxmlformats.org/drawingml/2006/table">
            <a:tbl>
              <a:tblPr>
                <a:noFill/>
                <a:tableStyleId>{2DE40A0A-F175-4DEE-BA99-264EB937CA04}</a:tableStyleId>
              </a:tblPr>
              <a:tblGrid>
                <a:gridCol w="2043676">
                  <a:extLst>
                    <a:ext uri="{9D8B030D-6E8A-4147-A177-3AD203B41FA5}">
                      <a16:colId xmlns:a16="http://schemas.microsoft.com/office/drawing/2014/main" val="3179543082"/>
                    </a:ext>
                  </a:extLst>
                </a:gridCol>
                <a:gridCol w="5860799">
                  <a:extLst>
                    <a:ext uri="{9D8B030D-6E8A-4147-A177-3AD203B41FA5}">
                      <a16:colId xmlns:a16="http://schemas.microsoft.com/office/drawing/2014/main" val="20000"/>
                    </a:ext>
                  </a:extLst>
                </a:gridCol>
              </a:tblGrid>
              <a:tr h="309202">
                <a:tc>
                  <a:txBody>
                    <a:bodyPr/>
                    <a:lstStyle/>
                    <a:p>
                      <a:pPr marL="0" marR="0" lvl="0" indent="0" algn="l" defTabSz="914400" rtl="0" eaLnBrk="1" fontAlgn="auto" latinLnBrk="0" hangingPunct="1">
                        <a:lnSpc>
                          <a:spcPct val="100000"/>
                        </a:lnSpc>
                        <a:spcBef>
                          <a:spcPts val="0"/>
                        </a:spcBef>
                        <a:spcAft>
                          <a:spcPts val="0"/>
                        </a:spcAft>
                        <a:buClr>
                          <a:srgbClr val="D9D9D9"/>
                        </a:buClr>
                        <a:buSzPts val="1000"/>
                        <a:buFont typeface="Roboto"/>
                        <a:buNone/>
                        <a:tabLst/>
                        <a:defRPr/>
                      </a:pPr>
                      <a:r>
                        <a:rPr lang="en-AU" sz="1000" b="1" i="0" u="none" strike="noStrike" cap="none">
                          <a:solidFill>
                            <a:schemeClr val="bg1"/>
                          </a:solidFill>
                          <a:latin typeface="Roboto"/>
                          <a:ea typeface="Roboto"/>
                          <a:cs typeface="Roboto"/>
                          <a:sym typeface="Roboto"/>
                        </a:rPr>
                        <a:t>Types of soft skills</a:t>
                      </a:r>
                      <a:endParaRPr lang="en-AU" sz="1000" b="1" i="0" u="none" strike="noStrike" cap="none">
                        <a:solidFill>
                          <a:schemeClr val="bg1"/>
                        </a:solidFill>
                        <a:latin typeface="Roboto"/>
                        <a:ea typeface="Roboto"/>
                        <a:sym typeface="Aria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tc>
                  <a:txBody>
                    <a:bodyPr/>
                    <a:lstStyle/>
                    <a:p>
                      <a:pPr marL="0" marR="0" lvl="0" indent="0" algn="l" rtl="0">
                        <a:lnSpc>
                          <a:spcPct val="100000"/>
                        </a:lnSpc>
                        <a:spcBef>
                          <a:spcPts val="0"/>
                        </a:spcBef>
                        <a:spcAft>
                          <a:spcPts val="0"/>
                        </a:spcAft>
                        <a:buClr>
                          <a:srgbClr val="D9D9D9"/>
                        </a:buClr>
                        <a:buSzPts val="1000"/>
                        <a:buFont typeface="Roboto"/>
                        <a:buNone/>
                      </a:pPr>
                      <a:r>
                        <a:rPr lang="en-AU" sz="1000" b="1" u="none" strike="noStrike" cap="none">
                          <a:solidFill>
                            <a:schemeClr val="bg1"/>
                          </a:solidFill>
                          <a:latin typeface="Roboto"/>
                          <a:ea typeface="Roboto"/>
                          <a:cs typeface="Roboto"/>
                          <a:sym typeface="Roboto"/>
                        </a:rPr>
                        <a:t>Different words used describe the same type of soft skill</a:t>
                      </a:r>
                      <a:endParaRPr>
                        <a:solidFill>
                          <a:schemeClr val="bg1"/>
                        </a:solidFill>
                      </a:endParaRP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0"/>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Team 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work </a:t>
                      </a:r>
                      <a:r>
                        <a:rPr kumimoji="0" lang="en-AU" sz="900" b="0" i="0" u="none" strike="noStrike" kern="0" cap="none" spc="0" normalizeH="0" baseline="0" noProof="0" dirty="0" err="1">
                          <a:ln>
                            <a:noFill/>
                          </a:ln>
                          <a:solidFill>
                            <a:srgbClr val="92D050"/>
                          </a:solidFill>
                          <a:effectLst/>
                          <a:uLnTx/>
                          <a:uFillTx/>
                          <a:latin typeface="Roboto"/>
                          <a:ea typeface="Roboto"/>
                          <a:cs typeface="Roboto"/>
                          <a:sym typeface="Roboto"/>
                        </a:rPr>
                        <a:t>cooperately</a:t>
                      </a: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 and efficiently with others in a positive manner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1"/>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Leadership</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strive forward and take action within a group </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8251395"/>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Problem solving skills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work well under pressure and solve problems that may be found difficult</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07956935"/>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Manners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respectfully interact with others in a polite manner.</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75236372"/>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Charisma</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inspire devotion to others in surroundings.</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62237655"/>
                  </a:ext>
                </a:extLst>
              </a:tr>
              <a:tr h="309202">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flexibility</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be able to compromise and the availability to change.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453085264"/>
                  </a:ext>
                </a:extLst>
              </a:tr>
              <a:tr h="461797">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AU" sz="900" b="0" i="0" u="none" strike="noStrike" cap="none" dirty="0">
                          <a:solidFill>
                            <a:srgbClr val="92D050"/>
                          </a:solidFill>
                          <a:latin typeface="Roboto"/>
                          <a:ea typeface="Roboto"/>
                          <a:cs typeface="Roboto"/>
                          <a:sym typeface="Roboto"/>
                        </a:rPr>
                        <a:t>attitude</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panose="020B0604020202020204" pitchFamily="34" charset="0"/>
                        <a:buNone/>
                        <a:tabLst/>
                        <a:defRPr/>
                      </a:pPr>
                      <a:r>
                        <a:rPr kumimoji="0" lang="en-AU" sz="900" b="0" i="0" u="none" strike="noStrike" kern="0" cap="none" spc="0" normalizeH="0" baseline="0" noProof="0" dirty="0">
                          <a:ln>
                            <a:noFill/>
                          </a:ln>
                          <a:solidFill>
                            <a:srgbClr val="92D050"/>
                          </a:solidFill>
                          <a:effectLst/>
                          <a:uLnTx/>
                          <a:uFillTx/>
                          <a:latin typeface="Roboto"/>
                          <a:ea typeface="Roboto"/>
                          <a:cs typeface="Roboto"/>
                          <a:sym typeface="Roboto"/>
                        </a:rPr>
                        <a:t>The ability to inspire positivity through the work place and spread motivation to complete work.</a:t>
                      </a:r>
                    </a:p>
                  </a:txBody>
                  <a:tcPr marL="91425" marR="91425" marT="91425" marB="91425">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190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132494534"/>
                  </a:ext>
                </a:extLst>
              </a:tr>
            </a:tbl>
          </a:graphicData>
        </a:graphic>
      </p:graphicFrame>
      <p:sp>
        <p:nvSpPr>
          <p:cNvPr id="8" name="Google Shape;292;p44">
            <a:extLst>
              <a:ext uri="{FF2B5EF4-FFF2-40B4-BE49-F238E27FC236}">
                <a16:creationId xmlns:a16="http://schemas.microsoft.com/office/drawing/2014/main" id="{F5FAA9CF-428C-46C2-89F1-30FBB174100C}"/>
              </a:ext>
            </a:extLst>
          </p:cNvPr>
          <p:cNvSpPr txBox="1">
            <a:spLocks noGrp="1"/>
          </p:cNvSpPr>
          <p:nvPr>
            <p:ph type="body" idx="1"/>
          </p:nvPr>
        </p:nvSpPr>
        <p:spPr>
          <a:xfrm>
            <a:off x="383574" y="921329"/>
            <a:ext cx="7630873" cy="662672"/>
          </a:xfrm>
          <a:prstGeom prst="rect">
            <a:avLst/>
          </a:prstGeom>
          <a:noFill/>
          <a:ln>
            <a:noFill/>
          </a:ln>
        </p:spPr>
        <p:txBody>
          <a:bodyPr spcFirstLastPara="1" wrap="square" lIns="91425" tIns="45700" rIns="91425" bIns="45700" anchor="t" anchorCtr="0">
            <a:noAutofit/>
          </a:bodyPr>
          <a:lstStyle/>
          <a:p>
            <a:pPr marL="0" lvl="0" indent="0">
              <a:spcBef>
                <a:spcPts val="0"/>
              </a:spcBef>
              <a:buNone/>
            </a:pPr>
            <a:r>
              <a:rPr lang="en-US" sz="900">
                <a:solidFill>
                  <a:srgbClr val="B7B7B7"/>
                </a:solidFill>
                <a:latin typeface="Roboto"/>
                <a:ea typeface="Roboto"/>
                <a:cs typeface="Roboto"/>
                <a:sym typeface="Roboto"/>
              </a:rPr>
              <a:t>What are common soft skills?  What do they mean?</a:t>
            </a:r>
          </a:p>
          <a:p>
            <a:pPr marL="0" lvl="0" indent="0">
              <a:spcBef>
                <a:spcPts val="0"/>
              </a:spcBef>
              <a:buNone/>
            </a:pPr>
            <a:endParaRPr lang="en-US" sz="900">
              <a:solidFill>
                <a:srgbClr val="B7B7B7"/>
              </a:solidFill>
              <a:latin typeface="Roboto"/>
              <a:ea typeface="Roboto"/>
              <a:cs typeface="Roboto"/>
              <a:sym typeface="Roboto"/>
            </a:endParaRPr>
          </a:p>
          <a:p>
            <a:pPr marL="228600" lvl="0" indent="-228600">
              <a:spcBef>
                <a:spcPts val="0"/>
              </a:spcBef>
              <a:buClr>
                <a:schemeClr val="bg1">
                  <a:lumMod val="75000"/>
                </a:schemeClr>
              </a:buClr>
              <a:buSzPct val="100000"/>
              <a:buAutoNum type="arabicPeriod"/>
            </a:pPr>
            <a:r>
              <a:rPr lang="en-US" sz="900">
                <a:solidFill>
                  <a:srgbClr val="B7B7B7"/>
                </a:solidFill>
                <a:latin typeface="Roboto"/>
                <a:ea typeface="Roboto"/>
                <a:cs typeface="Roboto"/>
                <a:sym typeface="Roboto"/>
              </a:rPr>
              <a:t>Compile a list of different but common types of soft skills (approx. 7).</a:t>
            </a:r>
          </a:p>
          <a:p>
            <a:pPr marL="228600" lvl="0" indent="-228600">
              <a:spcBef>
                <a:spcPts val="0"/>
              </a:spcBef>
              <a:buClr>
                <a:schemeClr val="bg1">
                  <a:lumMod val="75000"/>
                </a:schemeClr>
              </a:buClr>
              <a:buSzPct val="100000"/>
              <a:buAutoNum type="arabicPeriod"/>
            </a:pPr>
            <a:r>
              <a:rPr lang="en-US" sz="900">
                <a:solidFill>
                  <a:srgbClr val="B7B7B7"/>
                </a:solidFill>
                <a:latin typeface="Roboto"/>
                <a:ea typeface="Roboto"/>
                <a:cs typeface="Roboto"/>
                <a:sym typeface="Roboto"/>
              </a:rPr>
              <a:t>Write in your own words a description of each soft skill</a:t>
            </a:r>
          </a:p>
          <a:p>
            <a:pPr marL="0" lvl="0" indent="0">
              <a:spcBef>
                <a:spcPts val="0"/>
              </a:spcBef>
              <a:buNone/>
            </a:pPr>
            <a:endParaRPr lang="en-US" sz="900">
              <a:solidFill>
                <a:srgbClr val="B7B7B7"/>
              </a:solidFill>
              <a:latin typeface="Roboto"/>
              <a:ea typeface="Roboto"/>
              <a:cs typeface="Roboto"/>
              <a:sym typeface="Roboto"/>
            </a:endParaRPr>
          </a:p>
          <a:p>
            <a:pPr marL="0" lvl="0" indent="0">
              <a:spcBef>
                <a:spcPts val="0"/>
              </a:spcBef>
              <a:buNone/>
            </a:pPr>
            <a:endParaRPr lang="en-US" sz="900">
              <a:solidFill>
                <a:srgbClr val="B7B7B7"/>
              </a:solidFill>
              <a:latin typeface="Roboto"/>
              <a:ea typeface="Roboto"/>
              <a:cs typeface="Roboto"/>
              <a:sym typeface="Roboto"/>
            </a:endParaRPr>
          </a:p>
        </p:txBody>
      </p:sp>
      <p:pic>
        <p:nvPicPr>
          <p:cNvPr id="7" name="Graphic 6" descr="Stopwatch">
            <a:extLst>
              <a:ext uri="{FF2B5EF4-FFF2-40B4-BE49-F238E27FC236}">
                <a16:creationId xmlns:a16="http://schemas.microsoft.com/office/drawing/2014/main" id="{ACFB46F1-46CD-454B-A38A-4DE8C84B004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6750" y="81537"/>
            <a:ext cx="914400" cy="914400"/>
          </a:xfrm>
          <a:prstGeom prst="rect">
            <a:avLst/>
          </a:prstGeom>
        </p:spPr>
      </p:pic>
    </p:spTree>
    <p:extLst>
      <p:ext uri="{BB962C8B-B14F-4D97-AF65-F5344CB8AC3E}">
        <p14:creationId xmlns:p14="http://schemas.microsoft.com/office/powerpoint/2010/main" val="1432129794"/>
      </p:ext>
    </p:extLst>
  </p:cSld>
  <p:clrMapOvr>
    <a:masterClrMapping/>
  </p:clrMapOvr>
</p:sld>
</file>

<file path=ppt/theme/theme1.xml><?xml version="1.0" encoding="utf-8"?>
<a:theme xmlns:a="http://schemas.openxmlformats.org/drawingml/2006/main" name="Office Theme1">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h xmlns="6ac566f0-206d-4bc5-bcec-ce830458d3f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F4542A8E7DD640B3BC4F081D67BD17" ma:contentTypeVersion="15" ma:contentTypeDescription="Create a new document." ma:contentTypeScope="" ma:versionID="be47ee978ec73359d6b553e59e8f171a">
  <xsd:schema xmlns:xsd="http://www.w3.org/2001/XMLSchema" xmlns:xs="http://www.w3.org/2001/XMLSchema" xmlns:p="http://schemas.microsoft.com/office/2006/metadata/properties" xmlns:ns2="6ac566f0-206d-4bc5-bcec-ce830458d3f1" xmlns:ns3="4ba0a89f-8d28-45b8-8c8a-cf56563c9d8a" targetNamespace="http://schemas.microsoft.com/office/2006/metadata/properties" ma:root="true" ma:fieldsID="d984919627bd7c44d9094aa4c9dacac4" ns2:_="" ns3:_="">
    <xsd:import namespace="6ac566f0-206d-4bc5-bcec-ce830458d3f1"/>
    <xsd:import namespace="4ba0a89f-8d28-45b8-8c8a-cf56563c9d8a"/>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Sesh"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c566f0-206d-4bc5-bcec-ce830458d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Sesh" ma:index="17" nillable="true" ma:displayName="Sesh" ma:format="Dropdown" ma:internalName="Sesh" ma:percentage="FALSE">
      <xsd:simpleType>
        <xsd:restriction base="dms:Number"/>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0a89f-8d28-45b8-8c8a-cf56563c9d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18D13B-F8BD-43E1-BB30-8F39E449765E}">
  <ds:schemaRefs>
    <ds:schemaRef ds:uri="http://schemas.microsoft.com/sharepoint/v3/contenttype/forms"/>
  </ds:schemaRefs>
</ds:datastoreItem>
</file>

<file path=customXml/itemProps2.xml><?xml version="1.0" encoding="utf-8"?>
<ds:datastoreItem xmlns:ds="http://schemas.openxmlformats.org/officeDocument/2006/customXml" ds:itemID="{AFDEB001-F8F4-4A09-826B-74792085B860}">
  <ds:schemaRefs>
    <ds:schemaRef ds:uri="http://schemas.openxmlformats.org/package/2006/metadata/core-properties"/>
    <ds:schemaRef ds:uri="6ac566f0-206d-4bc5-bcec-ce830458d3f1"/>
    <ds:schemaRef ds:uri="http://schemas.microsoft.com/office/2006/metadata/properties"/>
    <ds:schemaRef ds:uri="http://schemas.microsoft.com/office/infopath/2007/PartnerControls"/>
    <ds:schemaRef ds:uri="http://purl.org/dc/terms/"/>
    <ds:schemaRef ds:uri="http://purl.org/dc/elements/1.1/"/>
    <ds:schemaRef ds:uri="http://schemas.microsoft.com/office/2006/documentManagement/types"/>
    <ds:schemaRef ds:uri="http://purl.org/dc/dcmitype/"/>
    <ds:schemaRef ds:uri="http://www.w3.org/XML/1998/namespace"/>
    <ds:schemaRef ds:uri="4ba0a89f-8d28-45b8-8c8a-cf56563c9d8a"/>
  </ds:schemaRefs>
</ds:datastoreItem>
</file>

<file path=customXml/itemProps3.xml><?xml version="1.0" encoding="utf-8"?>
<ds:datastoreItem xmlns:ds="http://schemas.openxmlformats.org/officeDocument/2006/customXml" ds:itemID="{B204DF9E-F985-4936-B308-EA49A3A1D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c566f0-206d-4bc5-bcec-ce830458d3f1"/>
    <ds:schemaRef ds:uri="4ba0a89f-8d28-45b8-8c8a-cf56563c9d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691</TotalTime>
  <Words>4553</Words>
  <Application>Microsoft Office PowerPoint</Application>
  <PresentationFormat>On-screen Show (16:9)</PresentationFormat>
  <Paragraphs>575</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Roboto</vt:lpstr>
      <vt:lpstr>Arial</vt:lpstr>
      <vt:lpstr>Office Theme1</vt:lpstr>
      <vt:lpstr>Professional Studies 1</vt:lpstr>
      <vt:lpstr>Introduction</vt:lpstr>
      <vt:lpstr>Introduction</vt:lpstr>
      <vt:lpstr>Self Evaluation|Self Introduction</vt:lpstr>
      <vt:lpstr>Self Evaluation|Self Introduction</vt:lpstr>
      <vt:lpstr>Self Evaluation|Self Introduction</vt:lpstr>
      <vt:lpstr>Self Evaluation|Self Introduction</vt:lpstr>
      <vt:lpstr>Soft skills|Definition</vt:lpstr>
      <vt:lpstr>Soft skills|List of skills and meanings</vt:lpstr>
      <vt:lpstr>Soft skills|Personal vs Team</vt:lpstr>
      <vt:lpstr>Soft skills|Identify</vt:lpstr>
      <vt:lpstr>Hero Reference|Cool people</vt:lpstr>
      <vt:lpstr>Hero Reference|Pro Skills</vt:lpstr>
      <vt:lpstr>Cool tools|Software</vt:lpstr>
      <vt:lpstr>Cool tools|Software developers</vt:lpstr>
      <vt:lpstr>Occupation|Job Roles</vt:lpstr>
      <vt:lpstr>Occupation|Job Roles</vt:lpstr>
      <vt:lpstr>Tech skills|List</vt:lpstr>
      <vt:lpstr>Tech skills|List</vt:lpstr>
      <vt:lpstr>Studios|Studio list</vt:lpstr>
      <vt:lpstr>Studio|Studio review</vt:lpstr>
      <vt:lpstr>Network 1|Personal close</vt:lpstr>
      <vt:lpstr>Network 1|Personal Extended</vt:lpstr>
      <vt:lpstr>Network 2|Community close</vt:lpstr>
      <vt:lpstr>Network 2|Community Extended</vt:lpstr>
      <vt:lpstr>Information|Sources News</vt:lpstr>
      <vt:lpstr>Information|Sources Skills and tools</vt:lpstr>
      <vt:lpstr>Information|Future</vt:lpstr>
      <vt:lpstr>Financial|Costs</vt:lpstr>
      <vt:lpstr>Financial|Hourly rate</vt:lpstr>
      <vt:lpstr>Job Adverts|Find and list</vt:lpstr>
      <vt:lpstr>Job Adverts|Choose</vt:lpstr>
      <vt:lpstr>Conclusion|Where to next?</vt:lpstr>
      <vt:lpstr>Professional Studies 1|Submission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Art Pipeline Assessment 1</dc:title>
  <dc:creator>TechFast Australia</dc:creator>
  <cp:lastModifiedBy>steven castano</cp:lastModifiedBy>
  <cp:revision>37</cp:revision>
  <dcterms:modified xsi:type="dcterms:W3CDTF">2021-05-02T12:28:11Z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0x01010016F4542A8E7DD640B3BC4F081D67BD17</vt:lpwstr>
  </property>
  <property fmtid="{D5CDD505-2E9C-101B-9397-08002B2CF9AE}" pid="3" name="AuthorIds_UIVersion_2048">
    <vt:lpwstr>58</vt:lpwstr>
  </property>
</Properties>
</file>